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1" r:id="rId1"/>
    <p:sldMasterId id="2147483687" r:id="rId2"/>
  </p:sldMasterIdLst>
  <p:notesMasterIdLst>
    <p:notesMasterId r:id="rId89"/>
  </p:notesMasterIdLst>
  <p:sldIdLst>
    <p:sldId id="348" r:id="rId3"/>
    <p:sldId id="258" r:id="rId4"/>
    <p:sldId id="259" r:id="rId5"/>
    <p:sldId id="260" r:id="rId6"/>
    <p:sldId id="261" r:id="rId7"/>
    <p:sldId id="262" r:id="rId8"/>
    <p:sldId id="264" r:id="rId9"/>
    <p:sldId id="265" r:id="rId10"/>
    <p:sldId id="266" r:id="rId11"/>
    <p:sldId id="267" r:id="rId12"/>
    <p:sldId id="268" r:id="rId13"/>
    <p:sldId id="269" r:id="rId14"/>
    <p:sldId id="270" r:id="rId15"/>
    <p:sldId id="344" r:id="rId16"/>
    <p:sldId id="271" r:id="rId17"/>
    <p:sldId id="272" r:id="rId18"/>
    <p:sldId id="273" r:id="rId19"/>
    <p:sldId id="274" r:id="rId20"/>
    <p:sldId id="275" r:id="rId21"/>
    <p:sldId id="276" r:id="rId22"/>
    <p:sldId id="277" r:id="rId23"/>
    <p:sldId id="278" r:id="rId24"/>
    <p:sldId id="279" r:id="rId25"/>
    <p:sldId id="280" r:id="rId26"/>
    <p:sldId id="281" r:id="rId27"/>
    <p:sldId id="284" r:id="rId28"/>
    <p:sldId id="285" r:id="rId29"/>
    <p:sldId id="286" r:id="rId30"/>
    <p:sldId id="287" r:id="rId31"/>
    <p:sldId id="288" r:id="rId32"/>
    <p:sldId id="289" r:id="rId33"/>
    <p:sldId id="290" r:id="rId34"/>
    <p:sldId id="291" r:id="rId35"/>
    <p:sldId id="292" r:id="rId36"/>
    <p:sldId id="293" r:id="rId37"/>
    <p:sldId id="294" r:id="rId38"/>
    <p:sldId id="295" r:id="rId39"/>
    <p:sldId id="296" r:id="rId40"/>
    <p:sldId id="297" r:id="rId41"/>
    <p:sldId id="298" r:id="rId42"/>
    <p:sldId id="299" r:id="rId43"/>
    <p:sldId id="300" r:id="rId44"/>
    <p:sldId id="301" r:id="rId45"/>
    <p:sldId id="302" r:id="rId46"/>
    <p:sldId id="303" r:id="rId47"/>
    <p:sldId id="304" r:id="rId48"/>
    <p:sldId id="305" r:id="rId49"/>
    <p:sldId id="306" r:id="rId50"/>
    <p:sldId id="307" r:id="rId51"/>
    <p:sldId id="308" r:id="rId52"/>
    <p:sldId id="309" r:id="rId53"/>
    <p:sldId id="349" r:id="rId54"/>
    <p:sldId id="310" r:id="rId55"/>
    <p:sldId id="311" r:id="rId56"/>
    <p:sldId id="312" r:id="rId57"/>
    <p:sldId id="313" r:id="rId58"/>
    <p:sldId id="314" r:id="rId59"/>
    <p:sldId id="315" r:id="rId60"/>
    <p:sldId id="316" r:id="rId61"/>
    <p:sldId id="317" r:id="rId62"/>
    <p:sldId id="320" r:id="rId63"/>
    <p:sldId id="321" r:id="rId64"/>
    <p:sldId id="322" r:id="rId65"/>
    <p:sldId id="323" r:id="rId66"/>
    <p:sldId id="324" r:id="rId67"/>
    <p:sldId id="325" r:id="rId68"/>
    <p:sldId id="326" r:id="rId69"/>
    <p:sldId id="327" r:id="rId70"/>
    <p:sldId id="328" r:id="rId71"/>
    <p:sldId id="329" r:id="rId72"/>
    <p:sldId id="330" r:id="rId73"/>
    <p:sldId id="331" r:id="rId74"/>
    <p:sldId id="332" r:id="rId75"/>
    <p:sldId id="333" r:id="rId76"/>
    <p:sldId id="334" r:id="rId77"/>
    <p:sldId id="346" r:id="rId78"/>
    <p:sldId id="347" r:id="rId79"/>
    <p:sldId id="335" r:id="rId80"/>
    <p:sldId id="336" r:id="rId81"/>
    <p:sldId id="337" r:id="rId82"/>
    <p:sldId id="338" r:id="rId83"/>
    <p:sldId id="339" r:id="rId84"/>
    <p:sldId id="340" r:id="rId85"/>
    <p:sldId id="341" r:id="rId86"/>
    <p:sldId id="342" r:id="rId87"/>
    <p:sldId id="343" r:id="rId8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476" userDrawn="1">
          <p15:clr>
            <a:srgbClr val="A4A3A4"/>
          </p15:clr>
        </p15:guide>
        <p15:guide id="3" orient="horz" pos="504" userDrawn="1">
          <p15:clr>
            <a:srgbClr val="A4A3A4"/>
          </p15:clr>
        </p15:guide>
        <p15:guide id="4" orient="horz" pos="958" userDrawn="1">
          <p15:clr>
            <a:srgbClr val="A4A3A4"/>
          </p15:clr>
        </p15:guide>
        <p15:guide id="5" pos="5534" userDrawn="1">
          <p15:clr>
            <a:srgbClr val="A4A3A4"/>
          </p15:clr>
        </p15:guide>
        <p15:guide id="6" pos="975" userDrawn="1">
          <p15:clr>
            <a:srgbClr val="A4A3A4"/>
          </p15:clr>
        </p15:guide>
        <p15:guide id="7" pos="703" userDrawn="1">
          <p15:clr>
            <a:srgbClr val="A4A3A4"/>
          </p15:clr>
        </p15:guide>
        <p15:guide id="8" orient="horz" pos="3952"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enon, Bincy" initials="MB" lastIdx="9" clrIdx="0">
    <p:extLst>
      <p:ext uri="{19B8F6BF-5375-455C-9EA6-DF929625EA0E}">
        <p15:presenceInfo xmlns:p15="http://schemas.microsoft.com/office/powerpoint/2012/main" userId="Menon, Bincy" providerId="None"/>
      </p:ext>
    </p:extLst>
  </p:cmAuthor>
  <p:cmAuthor id="2" name="Syed,HaameedMazhar" initials="S" lastIdx="2" clrIdx="1">
    <p:extLst>
      <p:ext uri="{19B8F6BF-5375-455C-9EA6-DF929625EA0E}">
        <p15:presenceInfo xmlns:p15="http://schemas.microsoft.com/office/powerpoint/2012/main" userId="S-1-5-21-2752970185-40930380-1894245210-2944"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651" autoAdjust="0"/>
    <p:restoredTop sz="91279" autoAdjust="0"/>
  </p:normalViewPr>
  <p:slideViewPr>
    <p:cSldViewPr snapToGrid="0" snapToObjects="1">
      <p:cViewPr varScale="1">
        <p:scale>
          <a:sx n="105" d="100"/>
          <a:sy n="105" d="100"/>
        </p:scale>
        <p:origin x="1296" y="108"/>
      </p:cViewPr>
      <p:guideLst>
        <p:guide pos="476"/>
        <p:guide orient="horz" pos="504"/>
        <p:guide orient="horz" pos="958"/>
        <p:guide pos="5534"/>
        <p:guide pos="975"/>
        <p:guide pos="703"/>
        <p:guide orient="horz" pos="3952"/>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slide" Target="slides/slide82.xml"/><Relationship Id="rId89" Type="http://schemas.openxmlformats.org/officeDocument/2006/relationships/notesMaster" Target="notesMasters/notesMaster1.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slide" Target="slides/slide77.xml"/><Relationship Id="rId5" Type="http://schemas.openxmlformats.org/officeDocument/2006/relationships/slide" Target="slides/slide3.xml"/><Relationship Id="rId90" Type="http://schemas.openxmlformats.org/officeDocument/2006/relationships/commentAuthors" Target="commentAuthors.xml"/><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80" Type="http://schemas.openxmlformats.org/officeDocument/2006/relationships/slide" Target="slides/slide78.xml"/><Relationship Id="rId85" Type="http://schemas.openxmlformats.org/officeDocument/2006/relationships/slide" Target="slides/slide83.xml"/><Relationship Id="rId93"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slide" Target="slides/slide73.xml"/><Relationship Id="rId83" Type="http://schemas.openxmlformats.org/officeDocument/2006/relationships/slide" Target="slides/slide81.xml"/><Relationship Id="rId88" Type="http://schemas.openxmlformats.org/officeDocument/2006/relationships/slide" Target="slides/slide86.xml"/><Relationship Id="rId9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slide" Target="slides/slide76.xml"/><Relationship Id="rId81" Type="http://schemas.openxmlformats.org/officeDocument/2006/relationships/slide" Target="slides/slide79.xml"/><Relationship Id="rId86" Type="http://schemas.openxmlformats.org/officeDocument/2006/relationships/slide" Target="slides/slide84.xml"/><Relationship Id="rId94"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viewProps" Target="viewProps.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slide" Target="slides/slide85.xml"/><Relationship Id="rId61" Type="http://schemas.openxmlformats.org/officeDocument/2006/relationships/slide" Target="slides/slide59.xml"/><Relationship Id="rId82" Type="http://schemas.openxmlformats.org/officeDocument/2006/relationships/slide" Target="slides/slide80.xml"/><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slide" Target="slides/slide75.xml"/></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eg>
</file>

<file path=ppt/media/image3.gif>
</file>

<file path=ppt/media/image4.gif>
</file>

<file path=ppt/media/image5.png>
</file>

<file path=ppt/media/image6.gif>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E9A965E-F5DC-43B6-B6F0-DF6110C7C4B7}" type="datetimeFigureOut">
              <a:rPr lang="en-IN" smtClean="0"/>
              <a:t>21-01-2019</a:t>
            </a:fld>
            <a:endParaRPr lang="en-IN"/>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E0C5866-E0AB-42CF-9BB7-DB1AC583BFAD}" type="slidenum">
              <a:rPr lang="en-IN" smtClean="0"/>
              <a:t>‹#›</a:t>
            </a:fld>
            <a:endParaRPr lang="en-IN"/>
          </a:p>
        </p:txBody>
      </p:sp>
    </p:spTree>
    <p:extLst>
      <p:ext uri="{BB962C8B-B14F-4D97-AF65-F5344CB8AC3E}">
        <p14:creationId xmlns:p14="http://schemas.microsoft.com/office/powerpoint/2010/main" val="31740094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Slide Image Placeholder 1">
            <a:extLst>
              <a:ext uri="{FF2B5EF4-FFF2-40B4-BE49-F238E27FC236}">
                <a16:creationId xmlns:a16="http://schemas.microsoft.com/office/drawing/2014/main" id="{C07E3DFF-687C-4CF5-9849-A92F8D4F2927}"/>
              </a:ext>
            </a:extLst>
          </p:cNvPr>
          <p:cNvSpPr>
            <a:spLocks noGrp="1" noRot="1" noChangeAspect="1" noTextEdit="1"/>
          </p:cNvSpPr>
          <p:nvPr>
            <p:ph type="sldImg"/>
          </p:nvPr>
        </p:nvSpPr>
        <p:spPr bwMode="auto">
          <a:xfrm>
            <a:off x="1143000" y="685800"/>
            <a:ext cx="4573588"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123" name="Notes Placeholder 2">
            <a:extLst>
              <a:ext uri="{FF2B5EF4-FFF2-40B4-BE49-F238E27FC236}">
                <a16:creationId xmlns:a16="http://schemas.microsoft.com/office/drawing/2014/main" id="{C6B76B4B-C18C-44F1-BB19-C0D2A42E257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5124" name="Slide Number Placeholder 3">
            <a:extLst>
              <a:ext uri="{FF2B5EF4-FFF2-40B4-BE49-F238E27FC236}">
                <a16:creationId xmlns:a16="http://schemas.microsoft.com/office/drawing/2014/main" id="{09FB6AC2-2AD9-4AEB-9E72-C465C857B956}"/>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marL="0" marR="0" lvl="0" indent="0" algn="r" defTabSz="914400" rtl="0" eaLnBrk="1" fontAlgn="auto" latinLnBrk="0" hangingPunct="1">
              <a:lnSpc>
                <a:spcPct val="100000"/>
              </a:lnSpc>
              <a:spcBef>
                <a:spcPct val="0"/>
              </a:spcBef>
              <a:spcAft>
                <a:spcPts val="0"/>
              </a:spcAft>
              <a:buClrTx/>
              <a:buSzTx/>
              <a:buFontTx/>
              <a:buNone/>
              <a:tabLst/>
              <a:defRPr/>
            </a:pPr>
            <a:fld id="{DA64A975-5D67-410A-801F-8BEDDF40DB8A}" type="slidenum">
              <a:rPr kumimoji="0" lang="en-US" altLang="en-US" sz="1200" b="0" i="0" u="none" strike="noStrike" kern="1200" cap="none" spc="0" normalizeH="0" baseline="0" noProof="0" smtClean="0">
                <a:ln>
                  <a:noFill/>
                </a:ln>
                <a:solidFill>
                  <a:srgbClr val="000000"/>
                </a:solidFill>
                <a:effectLst/>
                <a:uLnTx/>
                <a:uFillTx/>
                <a:latin typeface="Arial" panose="020B0604020202020204" pitchFamily="34" charset="0"/>
                <a:ea typeface="ＭＳ Ｐゴシック" panose="020B0600070205080204" pitchFamily="34" charset="-128"/>
                <a:cs typeface="+mn-cs"/>
              </a:rPr>
              <a:pPr marL="0" marR="0" lvl="0" indent="0" algn="r" defTabSz="914400" rtl="0" eaLnBrk="1" fontAlgn="auto" latinLnBrk="0" hangingPunct="1">
                <a:lnSpc>
                  <a:spcPct val="100000"/>
                </a:lnSpc>
                <a:spcBef>
                  <a:spcPct val="0"/>
                </a:spcBef>
                <a:spcAft>
                  <a:spcPts val="0"/>
                </a:spcAft>
                <a:buClrTx/>
                <a:buSzTx/>
                <a:buFontTx/>
                <a:buNone/>
                <a:tabLst/>
                <a:defRPr/>
              </a:pPr>
              <a:t>1</a:t>
            </a:fld>
            <a:endParaRPr kumimoji="0" lang="en-US" altLang="en-US" sz="1200" b="0"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sz="1200" b="0" i="0" u="none" strike="noStrike" kern="1200" baseline="0" dirty="0" smtClean="0">
                <a:solidFill>
                  <a:schemeClr val="tx1"/>
                </a:solidFill>
                <a:latin typeface="Arial" panose="020B0604020202020204" pitchFamily="34" charset="0"/>
                <a:ea typeface="+mn-ea"/>
                <a:cs typeface="Arial" panose="020B0604020202020204" pitchFamily="34" charset="0"/>
              </a:rPr>
              <a:t>Figure 10.11 </a:t>
            </a:r>
            <a:br>
              <a:rPr lang="fr-FR" sz="1200" b="0" i="0" u="none" strike="noStrike" kern="1200" baseline="0" dirty="0" smtClean="0">
                <a:solidFill>
                  <a:schemeClr val="tx1"/>
                </a:solidFill>
                <a:latin typeface="Arial" panose="020B0604020202020204" pitchFamily="34" charset="0"/>
                <a:ea typeface="+mn-ea"/>
                <a:cs typeface="Arial" panose="020B0604020202020204" pitchFamily="34" charset="0"/>
              </a:rPr>
            </a:br>
            <a:r>
              <a:rPr lang="fr-FR" sz="1200" b="0" i="0" u="none" strike="noStrike" kern="1200" baseline="0" dirty="0" smtClean="0">
                <a:solidFill>
                  <a:schemeClr val="tx1"/>
                </a:solidFill>
                <a:latin typeface="Arial" panose="020B0604020202020204" pitchFamily="34" charset="0"/>
                <a:ea typeface="+mn-ea"/>
                <a:cs typeface="Arial" panose="020B0604020202020204" pitchFamily="34" charset="0"/>
              </a:rPr>
              <a:t>The User </a:t>
            </a:r>
            <a:r>
              <a:rPr lang="fr-FR" sz="1200" b="0" i="0" u="none" strike="noStrike" kern="1200" baseline="0" dirty="0" err="1" smtClean="0">
                <a:solidFill>
                  <a:schemeClr val="tx1"/>
                </a:solidFill>
                <a:latin typeface="Arial" panose="020B0604020202020204" pitchFamily="34" charset="0"/>
                <a:ea typeface="+mn-ea"/>
                <a:cs typeface="Arial" panose="020B0604020202020204" pitchFamily="34" charset="0"/>
              </a:rPr>
              <a:t>Experience</a:t>
            </a:r>
            <a:r>
              <a:rPr lang="fr-FR" sz="1200" b="0" i="0" u="none" strike="noStrike" kern="1200" baseline="0" dirty="0" smtClean="0">
                <a:solidFill>
                  <a:schemeClr val="tx1"/>
                </a:solidFill>
                <a:latin typeface="Arial" panose="020B0604020202020204" pitchFamily="34" charset="0"/>
                <a:ea typeface="+mn-ea"/>
                <a:cs typeface="Arial" panose="020B0604020202020204" pitchFamily="34" charset="0"/>
              </a:rPr>
              <a:t> Questionnaire</a:t>
            </a:r>
            <a:endParaRPr lang="en-IN"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p:txBody>
          <a:bodyPr/>
          <a:lstStyle/>
          <a:p>
            <a:fld id="{0E0C5866-E0AB-42CF-9BB7-DB1AC583BFAD}" type="slidenum">
              <a:rPr lang="en-IN" smtClean="0"/>
              <a:t>76</a:t>
            </a:fld>
            <a:endParaRPr lang="en-IN"/>
          </a:p>
        </p:txBody>
      </p:sp>
    </p:spTree>
    <p:extLst>
      <p:ext uri="{BB962C8B-B14F-4D97-AF65-F5344CB8AC3E}">
        <p14:creationId xmlns:p14="http://schemas.microsoft.com/office/powerpoint/2010/main" val="5301426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anose="020B0604020202020204" pitchFamily="34" charset="0"/>
                <a:ea typeface="+mn-ea"/>
                <a:cs typeface="Arial" panose="020B0604020202020204" pitchFamily="34" charset="0"/>
              </a:rPr>
              <a:t>Figure 10.12 </a:t>
            </a:r>
            <a:br>
              <a:rPr lang="en-US" sz="1200" b="0" i="0" u="none" strike="noStrike" kern="1200" baseline="0" dirty="0" smtClean="0">
                <a:solidFill>
                  <a:schemeClr val="tx1"/>
                </a:solidFill>
                <a:latin typeface="Arial" panose="020B0604020202020204" pitchFamily="34" charset="0"/>
                <a:ea typeface="+mn-ea"/>
                <a:cs typeface="Arial" panose="020B0604020202020204" pitchFamily="34" charset="0"/>
              </a:rPr>
            </a:br>
            <a:r>
              <a:rPr lang="en-US" sz="1200" b="0" i="0" u="none" strike="noStrike" kern="1200" baseline="0" dirty="0" smtClean="0">
                <a:solidFill>
                  <a:schemeClr val="tx1"/>
                </a:solidFill>
                <a:latin typeface="Arial" panose="020B0604020202020204" pitchFamily="34" charset="0"/>
                <a:ea typeface="+mn-ea"/>
                <a:cs typeface="Arial" panose="020B0604020202020204" pitchFamily="34" charset="0"/>
              </a:rPr>
              <a:t>Questionnaire used to gather data about a UX</a:t>
            </a:r>
            <a:endParaRPr lang="en-IN"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p:txBody>
          <a:bodyPr/>
          <a:lstStyle/>
          <a:p>
            <a:fld id="{0E0C5866-E0AB-42CF-9BB7-DB1AC583BFAD}" type="slidenum">
              <a:rPr lang="en-IN" smtClean="0"/>
              <a:t>77</a:t>
            </a:fld>
            <a:endParaRPr lang="en-IN"/>
          </a:p>
        </p:txBody>
      </p:sp>
    </p:spTree>
    <p:extLst>
      <p:ext uri="{BB962C8B-B14F-4D97-AF65-F5344CB8AC3E}">
        <p14:creationId xmlns:p14="http://schemas.microsoft.com/office/powerpoint/2010/main" val="12759768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sz="1200" b="0" i="0" u="none" strike="noStrike" kern="1200" baseline="0" dirty="0" smtClean="0">
                <a:solidFill>
                  <a:schemeClr val="tx1"/>
                </a:solidFill>
                <a:latin typeface="Arial" panose="020B0604020202020204" pitchFamily="34" charset="0"/>
                <a:ea typeface="+mn-ea"/>
                <a:cs typeface="Arial" panose="020B0604020202020204" pitchFamily="34" charset="0"/>
              </a:rPr>
              <a:t>Figure 10.13 </a:t>
            </a:r>
            <a:br>
              <a:rPr lang="en-IN" sz="1200" b="0" i="0" u="none" strike="noStrike" kern="1200" baseline="0" dirty="0" smtClean="0">
                <a:solidFill>
                  <a:schemeClr val="tx1"/>
                </a:solidFill>
                <a:latin typeface="Arial" panose="020B0604020202020204" pitchFamily="34" charset="0"/>
                <a:ea typeface="+mn-ea"/>
                <a:cs typeface="Arial" panose="020B0604020202020204" pitchFamily="34" charset="0"/>
              </a:rPr>
            </a:br>
            <a:r>
              <a:rPr lang="en-IN" sz="1200" b="0" i="0" u="none" strike="noStrike" kern="1200" baseline="0" dirty="0" smtClean="0">
                <a:solidFill>
                  <a:schemeClr val="tx1"/>
                </a:solidFill>
                <a:latin typeface="Arial" panose="020B0604020202020204" pitchFamily="34" charset="0"/>
                <a:ea typeface="+mn-ea"/>
                <a:cs typeface="Arial" panose="020B0604020202020204" pitchFamily="34" charset="0"/>
              </a:rPr>
              <a:t>The </a:t>
            </a:r>
            <a:r>
              <a:rPr lang="en-IN" sz="1200" b="0" i="0" u="none" strike="noStrike" kern="1200" baseline="0" dirty="0" err="1" smtClean="0">
                <a:solidFill>
                  <a:schemeClr val="tx1"/>
                </a:solidFill>
                <a:latin typeface="Arial" panose="020B0604020202020204" pitchFamily="34" charset="0"/>
                <a:ea typeface="+mn-ea"/>
                <a:cs typeface="Arial" panose="020B0604020202020204" pitchFamily="34" charset="0"/>
              </a:rPr>
              <a:t>AttrakDiff</a:t>
            </a:r>
            <a:r>
              <a:rPr lang="en-IN" sz="1200" b="0" i="0" u="none" strike="noStrike" kern="1200" baseline="0" dirty="0" smtClean="0">
                <a:solidFill>
                  <a:schemeClr val="tx1"/>
                </a:solidFill>
                <a:latin typeface="Arial" panose="020B0604020202020204" pitchFamily="34" charset="0"/>
                <a:ea typeface="+mn-ea"/>
                <a:cs typeface="Arial" panose="020B0604020202020204" pitchFamily="34" charset="0"/>
              </a:rPr>
              <a:t> online questionnaire</a:t>
            </a:r>
            <a:endParaRPr lang="en-IN"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p:txBody>
          <a:bodyPr/>
          <a:lstStyle/>
          <a:p>
            <a:fld id="{0E0C5866-E0AB-42CF-9BB7-DB1AC583BFAD}" type="slidenum">
              <a:rPr lang="en-IN" smtClean="0"/>
              <a:t>78</a:t>
            </a:fld>
            <a:endParaRPr lang="en-IN"/>
          </a:p>
        </p:txBody>
      </p:sp>
    </p:spTree>
    <p:extLst>
      <p:ext uri="{BB962C8B-B14F-4D97-AF65-F5344CB8AC3E}">
        <p14:creationId xmlns:p14="http://schemas.microsoft.com/office/powerpoint/2010/main" val="27568774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anose="020B0604020202020204" pitchFamily="34" charset="0"/>
                <a:ea typeface="+mn-ea"/>
                <a:cs typeface="Arial" panose="020B0604020202020204" pitchFamily="34" charset="0"/>
              </a:rPr>
              <a:t>Figure 10.3 </a:t>
            </a:r>
            <a:br>
              <a:rPr lang="en-US" sz="1200" b="0" i="0" u="none" strike="noStrike" kern="1200" baseline="0" dirty="0" smtClean="0">
                <a:solidFill>
                  <a:schemeClr val="tx1"/>
                </a:solidFill>
                <a:latin typeface="Arial" panose="020B0604020202020204" pitchFamily="34" charset="0"/>
                <a:ea typeface="+mn-ea"/>
                <a:cs typeface="Arial" panose="020B0604020202020204" pitchFamily="34" charset="0"/>
              </a:rPr>
            </a:br>
            <a:r>
              <a:rPr lang="en-US" sz="1200" b="0" i="0" u="none" strike="noStrike" kern="1200" baseline="0" dirty="0" smtClean="0">
                <a:solidFill>
                  <a:schemeClr val="tx1"/>
                </a:solidFill>
                <a:latin typeface="Arial" panose="020B0604020202020204" pitchFamily="34" charset="0"/>
                <a:ea typeface="+mn-ea"/>
                <a:cs typeface="Arial" panose="020B0604020202020204" pitchFamily="34" charset="0"/>
              </a:rPr>
              <a:t>Personal ‘dashboard’ visualization</a:t>
            </a:r>
            <a:endParaRPr lang="en-IN"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p:txBody>
          <a:bodyPr/>
          <a:lstStyle/>
          <a:p>
            <a:fld id="{0E0C5866-E0AB-42CF-9BB7-DB1AC583BFAD}" type="slidenum">
              <a:rPr lang="en-IN" smtClean="0"/>
              <a:t>12</a:t>
            </a:fld>
            <a:endParaRPr lang="en-IN"/>
          </a:p>
        </p:txBody>
      </p:sp>
    </p:spTree>
    <p:extLst>
      <p:ext uri="{BB962C8B-B14F-4D97-AF65-F5344CB8AC3E}">
        <p14:creationId xmlns:p14="http://schemas.microsoft.com/office/powerpoint/2010/main" val="14336899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sz="1200" b="0" i="0" u="none" strike="noStrike" kern="1200" baseline="0" dirty="0" smtClean="0">
                <a:solidFill>
                  <a:schemeClr val="tx1"/>
                </a:solidFill>
                <a:latin typeface="Arial" panose="020B0604020202020204" pitchFamily="34" charset="0"/>
                <a:ea typeface="+mn-ea"/>
                <a:cs typeface="Arial" panose="020B0604020202020204" pitchFamily="34" charset="0"/>
              </a:rPr>
              <a:t>Figure 10.5 </a:t>
            </a:r>
            <a:br>
              <a:rPr lang="en-IN" sz="1200" b="0" i="0" u="none" strike="noStrike" kern="1200" baseline="0" dirty="0" smtClean="0">
                <a:solidFill>
                  <a:schemeClr val="tx1"/>
                </a:solidFill>
                <a:latin typeface="Arial" panose="020B0604020202020204" pitchFamily="34" charset="0"/>
                <a:ea typeface="+mn-ea"/>
                <a:cs typeface="Arial" panose="020B0604020202020204" pitchFamily="34" charset="0"/>
              </a:rPr>
            </a:br>
            <a:r>
              <a:rPr lang="en-IN" sz="1200" b="0" i="0" u="none" strike="noStrike" kern="1200" baseline="0" dirty="0" smtClean="0">
                <a:solidFill>
                  <a:schemeClr val="tx1"/>
                </a:solidFill>
                <a:latin typeface="Arial" panose="020B0604020202020204" pitchFamily="34" charset="0"/>
                <a:ea typeface="+mn-ea"/>
                <a:cs typeface="Arial" panose="020B0604020202020204" pitchFamily="34" charset="0"/>
              </a:rPr>
              <a:t>Heat map</a:t>
            </a:r>
            <a:endParaRPr lang="en-IN"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p:txBody>
          <a:bodyPr/>
          <a:lstStyle/>
          <a:p>
            <a:fld id="{0E0C5866-E0AB-42CF-9BB7-DB1AC583BFAD}" type="slidenum">
              <a:rPr lang="en-IN" smtClean="0"/>
              <a:t>19</a:t>
            </a:fld>
            <a:endParaRPr lang="en-IN"/>
          </a:p>
        </p:txBody>
      </p:sp>
    </p:spTree>
    <p:extLst>
      <p:ext uri="{BB962C8B-B14F-4D97-AF65-F5344CB8AC3E}">
        <p14:creationId xmlns:p14="http://schemas.microsoft.com/office/powerpoint/2010/main" val="29393358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anose="020B0604020202020204" pitchFamily="34" charset="0"/>
                <a:ea typeface="+mn-ea"/>
                <a:cs typeface="Arial" panose="020B0604020202020204" pitchFamily="34" charset="0"/>
              </a:rPr>
              <a:t>Table 10.1 </a:t>
            </a:r>
            <a:br>
              <a:rPr lang="en-US" sz="1200" b="0" i="0" u="none" strike="noStrike" kern="1200" baseline="0" dirty="0" smtClean="0">
                <a:solidFill>
                  <a:schemeClr val="tx1"/>
                </a:solidFill>
                <a:latin typeface="Arial" panose="020B0604020202020204" pitchFamily="34" charset="0"/>
                <a:ea typeface="+mn-ea"/>
                <a:cs typeface="Arial" panose="020B0604020202020204" pitchFamily="34" charset="0"/>
              </a:rPr>
            </a:br>
            <a:r>
              <a:rPr lang="en-US" sz="1200" b="0" i="0" u="none" strike="noStrike" kern="1200" baseline="0" dirty="0" smtClean="0">
                <a:solidFill>
                  <a:schemeClr val="tx1"/>
                </a:solidFill>
                <a:latin typeface="Arial" panose="020B0604020202020204" pitchFamily="34" charset="0"/>
                <a:ea typeface="+mn-ea"/>
                <a:cs typeface="Arial" panose="020B0604020202020204" pitchFamily="34" charset="0"/>
              </a:rPr>
              <a:t>Guidelines for cooperative evaluation</a:t>
            </a:r>
            <a:endParaRPr lang="en-IN"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p:txBody>
          <a:bodyPr/>
          <a:lstStyle/>
          <a:p>
            <a:fld id="{0E0C5866-E0AB-42CF-9BB7-DB1AC583BFAD}" type="slidenum">
              <a:rPr lang="en-IN" smtClean="0"/>
              <a:t>40</a:t>
            </a:fld>
            <a:endParaRPr lang="en-IN"/>
          </a:p>
        </p:txBody>
      </p:sp>
    </p:spTree>
    <p:extLst>
      <p:ext uri="{BB962C8B-B14F-4D97-AF65-F5344CB8AC3E}">
        <p14:creationId xmlns:p14="http://schemas.microsoft.com/office/powerpoint/2010/main" val="18657723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anose="020B0604020202020204" pitchFamily="34" charset="0"/>
                <a:ea typeface="+mn-ea"/>
                <a:cs typeface="Arial" panose="020B0604020202020204" pitchFamily="34" charset="0"/>
              </a:rPr>
              <a:t>Table 10.2 </a:t>
            </a:r>
            <a:br>
              <a:rPr lang="en-US" sz="1200" b="0" i="0" u="none" strike="noStrike" kern="1200" baseline="0" dirty="0" smtClean="0">
                <a:solidFill>
                  <a:schemeClr val="tx1"/>
                </a:solidFill>
                <a:latin typeface="Arial" panose="020B0604020202020204" pitchFamily="34" charset="0"/>
                <a:ea typeface="+mn-ea"/>
                <a:cs typeface="Arial" panose="020B0604020202020204" pitchFamily="34" charset="0"/>
              </a:rPr>
            </a:br>
            <a:r>
              <a:rPr lang="en-US" sz="1200" b="0" i="0" u="none" strike="noStrike" kern="1200" baseline="0" dirty="0" smtClean="0">
                <a:solidFill>
                  <a:schemeClr val="tx1"/>
                </a:solidFill>
                <a:latin typeface="Arial" panose="020B0604020202020204" pitchFamily="34" charset="0"/>
                <a:ea typeface="+mn-ea"/>
                <a:cs typeface="Arial" panose="020B0604020202020204" pitchFamily="34" charset="0"/>
              </a:rPr>
              <a:t>Perceived costs and benefits of evaluation methods. A ‘+’ sign denotes a benefit, and a ‘−’ a weakness. The numbers indicate how many respondents mentioned the benefit or weakness</a:t>
            </a:r>
            <a:endParaRPr lang="en-IN"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p:txBody>
          <a:bodyPr/>
          <a:lstStyle/>
          <a:p>
            <a:fld id="{0E0C5866-E0AB-42CF-9BB7-DB1AC583BFAD}" type="slidenum">
              <a:rPr lang="en-IN" smtClean="0"/>
              <a:t>55</a:t>
            </a:fld>
            <a:endParaRPr lang="en-IN"/>
          </a:p>
        </p:txBody>
      </p:sp>
    </p:spTree>
    <p:extLst>
      <p:ext uri="{BB962C8B-B14F-4D97-AF65-F5344CB8AC3E}">
        <p14:creationId xmlns:p14="http://schemas.microsoft.com/office/powerpoint/2010/main" val="16217965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anose="020B0604020202020204" pitchFamily="34" charset="0"/>
                <a:ea typeface="+mn-ea"/>
                <a:cs typeface="Arial" panose="020B0604020202020204" pitchFamily="34" charset="0"/>
              </a:rPr>
              <a:t>Table 10.3 </a:t>
            </a:r>
            <a:br>
              <a:rPr lang="en-US" sz="1200" b="0" i="0" u="none" strike="noStrike" kern="1200" baseline="0" dirty="0" smtClean="0">
                <a:solidFill>
                  <a:schemeClr val="tx1"/>
                </a:solidFill>
                <a:latin typeface="Arial" panose="020B0604020202020204" pitchFamily="34" charset="0"/>
                <a:ea typeface="+mn-ea"/>
                <a:cs typeface="Arial" panose="020B0604020202020204" pitchFamily="34" charset="0"/>
              </a:rPr>
            </a:br>
            <a:r>
              <a:rPr lang="en-US" sz="1200" b="0" i="0" u="none" strike="noStrike" kern="1200" baseline="0" dirty="0" smtClean="0">
                <a:solidFill>
                  <a:schemeClr val="tx1"/>
                </a:solidFill>
                <a:latin typeface="Arial" panose="020B0604020202020204" pitchFamily="34" charset="0"/>
                <a:ea typeface="+mn-ea"/>
                <a:cs typeface="Arial" panose="020B0604020202020204" pitchFamily="34" charset="0"/>
              </a:rPr>
              <a:t>Common usability metrics</a:t>
            </a:r>
            <a:endParaRPr lang="en-IN"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p:txBody>
          <a:bodyPr/>
          <a:lstStyle/>
          <a:p>
            <a:fld id="{0E0C5866-E0AB-42CF-9BB7-DB1AC583BFAD}" type="slidenum">
              <a:rPr lang="en-IN" smtClean="0"/>
              <a:t>58</a:t>
            </a:fld>
            <a:endParaRPr lang="en-IN"/>
          </a:p>
        </p:txBody>
      </p:sp>
    </p:spTree>
    <p:extLst>
      <p:ext uri="{BB962C8B-B14F-4D97-AF65-F5344CB8AC3E}">
        <p14:creationId xmlns:p14="http://schemas.microsoft.com/office/powerpoint/2010/main" val="34376400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sz="1200" b="0" i="0" u="none" strike="noStrike" kern="1200" baseline="0" dirty="0" smtClean="0">
                <a:solidFill>
                  <a:schemeClr val="tx1"/>
                </a:solidFill>
                <a:latin typeface="Arial" panose="020B0604020202020204" pitchFamily="34" charset="0"/>
                <a:ea typeface="+mn-ea"/>
                <a:cs typeface="Arial" panose="020B0604020202020204" pitchFamily="34" charset="0"/>
              </a:rPr>
              <a:t>Figure 10.8 </a:t>
            </a:r>
            <a:br>
              <a:rPr lang="en-IN" sz="1200" b="0" i="0" u="none" strike="noStrike" kern="1200" baseline="0" dirty="0" smtClean="0">
                <a:solidFill>
                  <a:schemeClr val="tx1"/>
                </a:solidFill>
                <a:latin typeface="Arial" panose="020B0604020202020204" pitchFamily="34" charset="0"/>
                <a:ea typeface="+mn-ea"/>
                <a:cs typeface="Arial" panose="020B0604020202020204" pitchFamily="34" charset="0"/>
              </a:rPr>
            </a:br>
            <a:r>
              <a:rPr lang="en-IN" sz="1200" b="0" i="0" u="none" strike="noStrike" kern="1200" baseline="0" dirty="0" smtClean="0">
                <a:solidFill>
                  <a:schemeClr val="tx1"/>
                </a:solidFill>
                <a:latin typeface="Arial" panose="020B0604020202020204" pitchFamily="34" charset="0"/>
                <a:ea typeface="+mn-ea"/>
                <a:cs typeface="Arial" panose="020B0604020202020204" pitchFamily="34" charset="0"/>
              </a:rPr>
              <a:t>Head-mounted eye-tracking equipment</a:t>
            </a:r>
            <a:endParaRPr lang="en-IN"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p:txBody>
          <a:bodyPr/>
          <a:lstStyle/>
          <a:p>
            <a:fld id="{0E0C5866-E0AB-42CF-9BB7-DB1AC583BFAD}" type="slidenum">
              <a:rPr lang="en-IN" smtClean="0"/>
              <a:t>66</a:t>
            </a:fld>
            <a:endParaRPr lang="en-IN"/>
          </a:p>
        </p:txBody>
      </p:sp>
    </p:spTree>
    <p:extLst>
      <p:ext uri="{BB962C8B-B14F-4D97-AF65-F5344CB8AC3E}">
        <p14:creationId xmlns:p14="http://schemas.microsoft.com/office/powerpoint/2010/main" val="19539440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anose="020B0604020202020204" pitchFamily="34" charset="0"/>
                <a:ea typeface="+mn-ea"/>
                <a:cs typeface="Arial" panose="020B0604020202020204" pitchFamily="34" charset="0"/>
              </a:rPr>
              <a:t>Figure 10.9 </a:t>
            </a:r>
            <a:br>
              <a:rPr lang="en-US" sz="1200" b="0" i="0" u="none" strike="noStrike" kern="1200" baseline="0" dirty="0" smtClean="0">
                <a:solidFill>
                  <a:schemeClr val="tx1"/>
                </a:solidFill>
                <a:latin typeface="Arial" panose="020B0604020202020204" pitchFamily="34" charset="0"/>
                <a:ea typeface="+mn-ea"/>
                <a:cs typeface="Arial" panose="020B0604020202020204" pitchFamily="34" charset="0"/>
              </a:rPr>
            </a:br>
            <a:r>
              <a:rPr lang="en-US" sz="1200" b="0" i="0" u="none" strike="noStrike" kern="1200" baseline="0" dirty="0" smtClean="0">
                <a:solidFill>
                  <a:schemeClr val="tx1"/>
                </a:solidFill>
                <a:latin typeface="Arial" panose="020B0604020202020204" pitchFamily="34" charset="0"/>
                <a:ea typeface="+mn-ea"/>
                <a:cs typeface="Arial" panose="020B0604020202020204" pitchFamily="34" charset="0"/>
              </a:rPr>
              <a:t>A 20-foot ‘precipice’ used in evaluating presence in virtual environments</a:t>
            </a:r>
            <a:endParaRPr lang="en-IN"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p:txBody>
          <a:bodyPr/>
          <a:lstStyle/>
          <a:p>
            <a:fld id="{0E0C5866-E0AB-42CF-9BB7-DB1AC583BFAD}" type="slidenum">
              <a:rPr lang="en-IN" smtClean="0"/>
              <a:t>69</a:t>
            </a:fld>
            <a:endParaRPr lang="en-IN"/>
          </a:p>
        </p:txBody>
      </p:sp>
    </p:spTree>
    <p:extLst>
      <p:ext uri="{BB962C8B-B14F-4D97-AF65-F5344CB8AC3E}">
        <p14:creationId xmlns:p14="http://schemas.microsoft.com/office/powerpoint/2010/main" val="25337503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anose="020B0604020202020204" pitchFamily="34" charset="0"/>
                <a:ea typeface="+mn-ea"/>
                <a:cs typeface="Arial" panose="020B0604020202020204" pitchFamily="34" charset="0"/>
              </a:rPr>
              <a:t>Figure 10.10 </a:t>
            </a:r>
            <a:br>
              <a:rPr lang="en-US" sz="1200" b="0" i="0" u="none" strike="noStrike" kern="1200" baseline="0" dirty="0" smtClean="0">
                <a:solidFill>
                  <a:schemeClr val="tx1"/>
                </a:solidFill>
                <a:latin typeface="Arial" panose="020B0604020202020204" pitchFamily="34" charset="0"/>
                <a:ea typeface="+mn-ea"/>
                <a:cs typeface="Arial" panose="020B0604020202020204" pitchFamily="34" charset="0"/>
              </a:rPr>
            </a:br>
            <a:r>
              <a:rPr lang="en-US" sz="1200" b="0" i="0" u="none" strike="noStrike" kern="1200" baseline="0" dirty="0" smtClean="0">
                <a:solidFill>
                  <a:schemeClr val="tx1"/>
                </a:solidFill>
                <a:latin typeface="Arial" panose="020B0604020202020204" pitchFamily="34" charset="0"/>
                <a:ea typeface="+mn-ea"/>
                <a:cs typeface="Arial" panose="020B0604020202020204" pitchFamily="34" charset="0"/>
              </a:rPr>
              <a:t>The System Usability Scale</a:t>
            </a:r>
            <a:endParaRPr lang="en-IN"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p:txBody>
          <a:bodyPr/>
          <a:lstStyle/>
          <a:p>
            <a:fld id="{0E0C5866-E0AB-42CF-9BB7-DB1AC583BFAD}" type="slidenum">
              <a:rPr lang="en-IN" smtClean="0"/>
              <a:t>74</a:t>
            </a:fld>
            <a:endParaRPr lang="en-IN"/>
          </a:p>
        </p:txBody>
      </p:sp>
    </p:spTree>
    <p:extLst>
      <p:ext uri="{BB962C8B-B14F-4D97-AF65-F5344CB8AC3E}">
        <p14:creationId xmlns:p14="http://schemas.microsoft.com/office/powerpoint/2010/main" val="32638770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31"/>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257168" indent="0" algn="ctr">
              <a:buNone/>
              <a:defRPr/>
            </a:lvl2pPr>
            <a:lvl3pPr marL="514337" indent="0" algn="ctr">
              <a:buNone/>
              <a:defRPr/>
            </a:lvl3pPr>
            <a:lvl4pPr marL="771506" indent="0" algn="ctr">
              <a:buNone/>
              <a:defRPr/>
            </a:lvl4pPr>
            <a:lvl5pPr marL="1028675" indent="0" algn="ctr">
              <a:buNone/>
              <a:defRPr/>
            </a:lvl5pPr>
            <a:lvl6pPr marL="1285843" indent="0" algn="ctr">
              <a:buNone/>
              <a:defRPr/>
            </a:lvl6pPr>
            <a:lvl7pPr marL="1543012" indent="0" algn="ctr">
              <a:buNone/>
              <a:defRPr/>
            </a:lvl7pPr>
            <a:lvl8pPr marL="1800180" indent="0" algn="ctr">
              <a:buNone/>
              <a:defRPr/>
            </a:lvl8pPr>
            <a:lvl9pPr marL="2057348" indent="0" algn="ctr">
              <a:buNone/>
              <a:defRPr/>
            </a:lvl9pPr>
          </a:lstStyle>
          <a:p>
            <a:r>
              <a:rPr lang="en-US"/>
              <a:t>Click to edit Master subtitle style</a:t>
            </a:r>
          </a:p>
        </p:txBody>
      </p:sp>
    </p:spTree>
    <p:extLst>
      <p:ext uri="{BB962C8B-B14F-4D97-AF65-F5344CB8AC3E}">
        <p14:creationId xmlns:p14="http://schemas.microsoft.com/office/powerpoint/2010/main" val="3979846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960625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44"/>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44"/>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4530316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hapter Opener">
    <p:spTree>
      <p:nvGrpSpPr>
        <p:cNvPr id="1" name=""/>
        <p:cNvGrpSpPr/>
        <p:nvPr/>
      </p:nvGrpSpPr>
      <p:grpSpPr>
        <a:xfrm>
          <a:off x="0" y="0"/>
          <a:ext cx="0" cy="0"/>
          <a:chOff x="0" y="0"/>
          <a:chExt cx="0" cy="0"/>
        </a:xfrm>
      </p:grpSpPr>
      <p:sp>
        <p:nvSpPr>
          <p:cNvPr id="11" name="Title 10"/>
          <p:cNvSpPr>
            <a:spLocks noGrp="1"/>
          </p:cNvSpPr>
          <p:nvPr>
            <p:ph type="title"/>
          </p:nvPr>
        </p:nvSpPr>
        <p:spPr>
          <a:xfrm>
            <a:off x="457200" y="215372"/>
            <a:ext cx="8229600" cy="622828"/>
          </a:xfrm>
          <a:prstGeom prst="rect">
            <a:avLst/>
          </a:prstGeom>
        </p:spPr>
        <p:txBody>
          <a:bodyPr anchor="t"/>
          <a:lstStyle/>
          <a:p>
            <a:r>
              <a:rPr lang="en-US" dirty="0"/>
              <a:t>Click to edit Master title style</a:t>
            </a:r>
          </a:p>
        </p:txBody>
      </p:sp>
      <p:sp>
        <p:nvSpPr>
          <p:cNvPr id="7" name="Text Placeholder 6"/>
          <p:cNvSpPr>
            <a:spLocks noGrp="1"/>
          </p:cNvSpPr>
          <p:nvPr>
            <p:ph type="body" sz="quarter" idx="13"/>
          </p:nvPr>
        </p:nvSpPr>
        <p:spPr>
          <a:xfrm>
            <a:off x="457200" y="816430"/>
            <a:ext cx="8229600" cy="478970"/>
          </a:xfrm>
        </p:spPr>
        <p:txBody>
          <a:bodyPr>
            <a:noAutofit/>
          </a:bodyPr>
          <a:lstStyle>
            <a:lvl1pPr marL="0" indent="0">
              <a:spcBef>
                <a:spcPts val="0"/>
              </a:spcBef>
              <a:buNone/>
              <a:defRPr sz="1125">
                <a:solidFill>
                  <a:srgbClr val="007FA3"/>
                </a:solidFill>
              </a:defRPr>
            </a:lvl1pPr>
            <a:lvl2pPr marL="0" indent="0">
              <a:spcBef>
                <a:spcPts val="0"/>
              </a:spcBef>
              <a:buNone/>
              <a:defRPr sz="1350">
                <a:solidFill>
                  <a:schemeClr val="bg1"/>
                </a:solidFill>
              </a:defRPr>
            </a:lvl2pPr>
            <a:lvl3pPr marL="0" indent="0">
              <a:spcBef>
                <a:spcPts val="0"/>
              </a:spcBef>
              <a:buNone/>
              <a:defRPr sz="1350">
                <a:solidFill>
                  <a:schemeClr val="bg1"/>
                </a:solidFill>
              </a:defRPr>
            </a:lvl3pPr>
            <a:lvl4pPr marL="0" indent="0">
              <a:spcBef>
                <a:spcPts val="0"/>
              </a:spcBef>
              <a:buNone/>
              <a:defRPr sz="1350">
                <a:solidFill>
                  <a:schemeClr val="bg1"/>
                </a:solidFill>
              </a:defRPr>
            </a:lvl4pPr>
            <a:lvl5pPr marL="0" indent="0">
              <a:spcBef>
                <a:spcPts val="0"/>
              </a:spcBef>
              <a:buNone/>
              <a:defRPr sz="1350">
                <a:solidFill>
                  <a:schemeClr val="bg1"/>
                </a:solidFill>
              </a:defRPr>
            </a:lvl5pPr>
            <a:lvl6pPr marL="0" indent="0">
              <a:spcBef>
                <a:spcPts val="0"/>
              </a:spcBef>
              <a:buNone/>
              <a:defRPr sz="1350">
                <a:solidFill>
                  <a:schemeClr val="bg1"/>
                </a:solidFill>
              </a:defRPr>
            </a:lvl6pPr>
            <a:lvl7pPr marL="0" indent="0">
              <a:spcBef>
                <a:spcPts val="0"/>
              </a:spcBef>
              <a:buNone/>
              <a:defRPr sz="1350">
                <a:solidFill>
                  <a:schemeClr val="bg1"/>
                </a:solidFill>
              </a:defRPr>
            </a:lvl7pPr>
            <a:lvl8pPr marL="0" indent="0">
              <a:spcBef>
                <a:spcPts val="0"/>
              </a:spcBef>
              <a:buNone/>
              <a:defRPr sz="1350">
                <a:solidFill>
                  <a:schemeClr val="bg1"/>
                </a:solidFill>
              </a:defRPr>
            </a:lvl8pPr>
            <a:lvl9pPr marL="0" indent="0">
              <a:spcBef>
                <a:spcPts val="0"/>
              </a:spcBef>
              <a:buNone/>
              <a:defRPr sz="1350">
                <a:solidFill>
                  <a:schemeClr val="bg1"/>
                </a:solidFill>
              </a:defRPr>
            </a:lvl9pPr>
          </a:lstStyle>
          <a:p>
            <a:pPr lvl="0"/>
            <a:r>
              <a:rPr lang="en-US"/>
              <a:t>Click to edit Master text styles</a:t>
            </a:r>
          </a:p>
        </p:txBody>
      </p:sp>
      <p:sp>
        <p:nvSpPr>
          <p:cNvPr id="9" name="Text Placeholder 8"/>
          <p:cNvSpPr>
            <a:spLocks noGrp="1"/>
          </p:cNvSpPr>
          <p:nvPr>
            <p:ph type="body" sz="quarter" idx="14"/>
          </p:nvPr>
        </p:nvSpPr>
        <p:spPr>
          <a:xfrm>
            <a:off x="5029200" y="1600207"/>
            <a:ext cx="3657600" cy="1600199"/>
          </a:xfrm>
        </p:spPr>
        <p:txBody>
          <a:bodyPr anchor="b">
            <a:noAutofit/>
          </a:bodyPr>
          <a:lstStyle>
            <a:lvl1pPr marL="0" indent="0">
              <a:spcBef>
                <a:spcPts val="0"/>
              </a:spcBef>
              <a:buNone/>
              <a:defRPr sz="1688" baseline="0"/>
            </a:lvl1pPr>
            <a:lvl2pPr marL="0" indent="0">
              <a:spcBef>
                <a:spcPts val="0"/>
              </a:spcBef>
              <a:buNone/>
              <a:defRPr sz="2475"/>
            </a:lvl2pPr>
            <a:lvl3pPr marL="0" indent="0">
              <a:spcBef>
                <a:spcPts val="0"/>
              </a:spcBef>
              <a:buNone/>
              <a:defRPr sz="2475"/>
            </a:lvl3pPr>
            <a:lvl4pPr marL="0" indent="0">
              <a:spcBef>
                <a:spcPts val="0"/>
              </a:spcBef>
              <a:buNone/>
              <a:defRPr sz="2475"/>
            </a:lvl4pPr>
            <a:lvl5pPr marL="0" indent="0">
              <a:spcBef>
                <a:spcPts val="0"/>
              </a:spcBef>
              <a:buNone/>
              <a:defRPr sz="2475"/>
            </a:lvl5pPr>
            <a:lvl6pPr marL="0" indent="0">
              <a:spcBef>
                <a:spcPts val="0"/>
              </a:spcBef>
              <a:buNone/>
              <a:defRPr sz="2475"/>
            </a:lvl6pPr>
            <a:lvl7pPr marL="0" indent="0">
              <a:spcBef>
                <a:spcPts val="0"/>
              </a:spcBef>
              <a:buNone/>
              <a:defRPr sz="2475"/>
            </a:lvl7pPr>
            <a:lvl8pPr marL="0" indent="0">
              <a:spcBef>
                <a:spcPts val="0"/>
              </a:spcBef>
              <a:buNone/>
              <a:defRPr sz="2475"/>
            </a:lvl8pPr>
            <a:lvl9pPr marL="0" indent="0">
              <a:spcBef>
                <a:spcPts val="0"/>
              </a:spcBef>
              <a:buNone/>
              <a:defRPr sz="2475"/>
            </a:lvl9pPr>
          </a:lstStyle>
          <a:p>
            <a:pPr lvl="0"/>
            <a:r>
              <a:rPr lang="en-US"/>
              <a:t>Click to edit Master text styles</a:t>
            </a:r>
          </a:p>
        </p:txBody>
      </p:sp>
      <p:sp>
        <p:nvSpPr>
          <p:cNvPr id="10" name="Text Placeholder 8"/>
          <p:cNvSpPr>
            <a:spLocks noGrp="1"/>
          </p:cNvSpPr>
          <p:nvPr>
            <p:ph type="body" sz="quarter" idx="15"/>
          </p:nvPr>
        </p:nvSpPr>
        <p:spPr>
          <a:xfrm>
            <a:off x="5029200" y="3200406"/>
            <a:ext cx="3657600" cy="2925763"/>
          </a:xfrm>
        </p:spPr>
        <p:txBody>
          <a:bodyPr>
            <a:noAutofit/>
          </a:bodyPr>
          <a:lstStyle>
            <a:lvl1pPr marL="0" indent="0">
              <a:spcBef>
                <a:spcPts val="0"/>
              </a:spcBef>
              <a:buNone/>
              <a:defRPr sz="1238"/>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vl6pPr marL="0" indent="0">
              <a:spcBef>
                <a:spcPts val="0"/>
              </a:spcBef>
              <a:buNone/>
              <a:defRPr/>
            </a:lvl6pPr>
            <a:lvl7pPr marL="0" indent="0">
              <a:spcBef>
                <a:spcPts val="0"/>
              </a:spcBef>
              <a:buNone/>
              <a:defRPr/>
            </a:lvl7pPr>
            <a:lvl8pPr marL="0" indent="0">
              <a:spcBef>
                <a:spcPts val="0"/>
              </a:spcBef>
              <a:buNone/>
              <a:defRPr/>
            </a:lvl8pPr>
            <a:lvl9pPr marL="0" indent="0">
              <a:spcBef>
                <a:spcPts val="0"/>
              </a:spcBef>
              <a:buNone/>
              <a:defRPr/>
            </a:lvl9pPr>
          </a:lstStyle>
          <a:p>
            <a:pPr lvl="0"/>
            <a:r>
              <a:rPr lang="en-US"/>
              <a:t>Click to edit Master text styles</a:t>
            </a:r>
          </a:p>
        </p:txBody>
      </p:sp>
      <p:sp>
        <p:nvSpPr>
          <p:cNvPr id="6" name="Footer Placeholder 2"/>
          <p:cNvSpPr>
            <a:spLocks noGrp="1"/>
          </p:cNvSpPr>
          <p:nvPr>
            <p:ph type="ftr" sz="quarter" idx="16"/>
          </p:nvPr>
        </p:nvSpPr>
        <p:spPr>
          <a:xfrm>
            <a:off x="93663" y="6165850"/>
            <a:ext cx="8596312" cy="234950"/>
          </a:xfrm>
          <a:prstGeom prst="rect">
            <a:avLst/>
          </a:prstGeom>
        </p:spPr>
        <p:txBody>
          <a:bodyPr/>
          <a:lstStyle>
            <a:lvl1pPr eaLnBrk="1" hangingPunct="1">
              <a:defRPr sz="1350">
                <a:solidFill>
                  <a:srgbClr val="000000"/>
                </a:solidFill>
                <a:latin typeface="Times" charset="0"/>
                <a:ea typeface="MS PGothic" pitchFamily="34" charset="-128"/>
                <a:cs typeface="+mn-cs"/>
              </a:defRPr>
            </a:lvl1pPr>
          </a:lstStyle>
          <a:p>
            <a:pPr>
              <a:defRPr/>
            </a:pPr>
            <a:endParaRPr lang="en-US"/>
          </a:p>
        </p:txBody>
      </p:sp>
      <p:sp>
        <p:nvSpPr>
          <p:cNvPr id="8" name="Date Placeholder 3"/>
          <p:cNvSpPr>
            <a:spLocks noGrp="1"/>
          </p:cNvSpPr>
          <p:nvPr>
            <p:ph type="dt" sz="half" idx="17"/>
          </p:nvPr>
        </p:nvSpPr>
        <p:spPr>
          <a:xfrm>
            <a:off x="6335713" y="112713"/>
            <a:ext cx="2133600" cy="182562"/>
          </a:xfrm>
          <a:prstGeom prst="rect">
            <a:avLst/>
          </a:prstGeom>
        </p:spPr>
        <p:txBody>
          <a:bodyPr/>
          <a:lstStyle>
            <a:lvl1pPr eaLnBrk="1" hangingPunct="1">
              <a:defRPr sz="1350">
                <a:solidFill>
                  <a:srgbClr val="000000"/>
                </a:solidFill>
                <a:latin typeface="Times" charset="0"/>
                <a:ea typeface="MS PGothic" pitchFamily="34" charset="-128"/>
                <a:cs typeface="+mn-cs"/>
              </a:defRPr>
            </a:lvl1pPr>
          </a:lstStyle>
          <a:p>
            <a:pPr>
              <a:defRPr/>
            </a:pPr>
            <a:fld id="{B8364359-B07E-4E2A-A5DC-C371B0C0F69F}" type="datetimeFigureOut">
              <a:rPr lang="en-US"/>
              <a:pPr>
                <a:defRPr/>
              </a:pPr>
              <a:t>1/21/2019</a:t>
            </a:fld>
            <a:endParaRPr lang="en-US" dirty="0"/>
          </a:p>
        </p:txBody>
      </p:sp>
      <p:sp>
        <p:nvSpPr>
          <p:cNvPr id="12" name="Slide Number Placeholder 4"/>
          <p:cNvSpPr>
            <a:spLocks noGrp="1"/>
          </p:cNvSpPr>
          <p:nvPr>
            <p:ph type="sldNum" sz="quarter" idx="18"/>
          </p:nvPr>
        </p:nvSpPr>
        <p:spPr>
          <a:xfrm>
            <a:off x="8469313" y="112713"/>
            <a:ext cx="552450" cy="182562"/>
          </a:xfrm>
          <a:prstGeom prst="rect">
            <a:avLst/>
          </a:prstGeom>
        </p:spPr>
        <p:txBody>
          <a:bodyPr vert="horz" wrap="square" lIns="91440" tIns="45720" rIns="91440" bIns="45720" numCol="1" anchor="t" anchorCtr="0" compatLnSpc="1">
            <a:prstTxWarp prst="textNoShape">
              <a:avLst/>
            </a:prstTxWarp>
          </a:bodyPr>
          <a:lstStyle>
            <a:lvl1pPr eaLnBrk="1" hangingPunct="1">
              <a:defRPr sz="1350">
                <a:solidFill>
                  <a:srgbClr val="000000"/>
                </a:solidFill>
                <a:latin typeface="Times" panose="02020603050405020304" pitchFamily="18" charset="0"/>
                <a:ea typeface="MS PGothic" panose="020B0600070205080204" pitchFamily="34" charset="-128"/>
              </a:defRPr>
            </a:lvl1pPr>
          </a:lstStyle>
          <a:p>
            <a:pPr>
              <a:defRPr/>
            </a:pPr>
            <a:fld id="{657E8C05-2277-4C00-AF98-D98487C905B4}" type="slidenum">
              <a:rPr lang="en-US" altLang="en-US"/>
              <a:pPr>
                <a:defRPr/>
              </a:pPr>
              <a:t>‹#›</a:t>
            </a:fld>
            <a:endParaRPr lang="en-US" altLang="en-US"/>
          </a:p>
        </p:txBody>
      </p:sp>
    </p:spTree>
    <p:extLst>
      <p:ext uri="{BB962C8B-B14F-4D97-AF65-F5344CB8AC3E}">
        <p14:creationId xmlns:p14="http://schemas.microsoft.com/office/powerpoint/2010/main" val="318319006"/>
      </p:ext>
    </p:extLst>
  </p:cSld>
  <p:clrMapOvr>
    <a:masterClrMapping/>
  </p:clrMapOvr>
  <p:transition spd="slow"/>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7"/>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Tree>
    <p:extLst>
      <p:ext uri="{BB962C8B-B14F-4D97-AF65-F5344CB8AC3E}">
        <p14:creationId xmlns:p14="http://schemas.microsoft.com/office/powerpoint/2010/main" val="156739588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5782391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2"/>
            <a:ext cx="7772400" cy="1362075"/>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Tree>
    <p:extLst>
      <p:ext uri="{BB962C8B-B14F-4D97-AF65-F5344CB8AC3E}">
        <p14:creationId xmlns:p14="http://schemas.microsoft.com/office/powerpoint/2010/main" val="373633868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2"/>
            <a:ext cx="4038600" cy="4525963"/>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2"/>
            <a:ext cx="4038600" cy="4525963"/>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1840157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535113"/>
            <a:ext cx="4041775" cy="63976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2174875"/>
            <a:ext cx="4041775" cy="3951288"/>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3998085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4783711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2814298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3833927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73050"/>
            <a:ext cx="3008313" cy="1162050"/>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73052"/>
            <a:ext cx="5111750" cy="5853113"/>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435102"/>
            <a:ext cx="3008313" cy="4691063"/>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Tree>
    <p:extLst>
      <p:ext uri="{BB962C8B-B14F-4D97-AF65-F5344CB8AC3E}">
        <p14:creationId xmlns:p14="http://schemas.microsoft.com/office/powerpoint/2010/main" val="94681319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Tree>
    <p:extLst>
      <p:ext uri="{BB962C8B-B14F-4D97-AF65-F5344CB8AC3E}">
        <p14:creationId xmlns:p14="http://schemas.microsoft.com/office/powerpoint/2010/main" val="303757248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8522665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40"/>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40"/>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9374906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hapter Opener">
    <p:spTree>
      <p:nvGrpSpPr>
        <p:cNvPr id="1" name=""/>
        <p:cNvGrpSpPr/>
        <p:nvPr/>
      </p:nvGrpSpPr>
      <p:grpSpPr>
        <a:xfrm>
          <a:off x="0" y="0"/>
          <a:ext cx="0" cy="0"/>
          <a:chOff x="0" y="0"/>
          <a:chExt cx="0" cy="0"/>
        </a:xfrm>
      </p:grpSpPr>
      <p:sp>
        <p:nvSpPr>
          <p:cNvPr id="11" name="Title 10"/>
          <p:cNvSpPr>
            <a:spLocks noGrp="1"/>
          </p:cNvSpPr>
          <p:nvPr>
            <p:ph type="title"/>
          </p:nvPr>
        </p:nvSpPr>
        <p:spPr>
          <a:xfrm>
            <a:off x="457200" y="215372"/>
            <a:ext cx="8229600" cy="622828"/>
          </a:xfrm>
          <a:prstGeom prst="rect">
            <a:avLst/>
          </a:prstGeom>
        </p:spPr>
        <p:txBody>
          <a:bodyPr anchor="t"/>
          <a:lstStyle/>
          <a:p>
            <a:r>
              <a:rPr lang="en-US" dirty="0"/>
              <a:t>Click to edit Master title style</a:t>
            </a:r>
          </a:p>
        </p:txBody>
      </p:sp>
      <p:sp>
        <p:nvSpPr>
          <p:cNvPr id="7" name="Text Placeholder 6"/>
          <p:cNvSpPr>
            <a:spLocks noGrp="1"/>
          </p:cNvSpPr>
          <p:nvPr>
            <p:ph type="body" sz="quarter" idx="13"/>
          </p:nvPr>
        </p:nvSpPr>
        <p:spPr>
          <a:xfrm>
            <a:off x="457200" y="816430"/>
            <a:ext cx="8229600" cy="478970"/>
          </a:xfrm>
        </p:spPr>
        <p:txBody>
          <a:bodyPr>
            <a:noAutofit/>
          </a:bodyPr>
          <a:lstStyle>
            <a:lvl1pPr marL="0" indent="0">
              <a:spcBef>
                <a:spcPts val="0"/>
              </a:spcBef>
              <a:buNone/>
              <a:defRPr sz="1500">
                <a:solidFill>
                  <a:srgbClr val="007FA3"/>
                </a:solidFill>
              </a:defRPr>
            </a:lvl1pPr>
            <a:lvl2pPr marL="0" indent="0">
              <a:spcBef>
                <a:spcPts val="0"/>
              </a:spcBef>
              <a:buNone/>
              <a:defRPr sz="1800">
                <a:solidFill>
                  <a:schemeClr val="bg1"/>
                </a:solidFill>
              </a:defRPr>
            </a:lvl2pPr>
            <a:lvl3pPr marL="0" indent="0">
              <a:spcBef>
                <a:spcPts val="0"/>
              </a:spcBef>
              <a:buNone/>
              <a:defRPr sz="1800">
                <a:solidFill>
                  <a:schemeClr val="bg1"/>
                </a:solidFill>
              </a:defRPr>
            </a:lvl3pPr>
            <a:lvl4pPr marL="0" indent="0">
              <a:spcBef>
                <a:spcPts val="0"/>
              </a:spcBef>
              <a:buNone/>
              <a:defRPr sz="1800">
                <a:solidFill>
                  <a:schemeClr val="bg1"/>
                </a:solidFill>
              </a:defRPr>
            </a:lvl4pPr>
            <a:lvl5pPr marL="0" indent="0">
              <a:spcBef>
                <a:spcPts val="0"/>
              </a:spcBef>
              <a:buNone/>
              <a:defRPr sz="1800">
                <a:solidFill>
                  <a:schemeClr val="bg1"/>
                </a:solidFill>
              </a:defRPr>
            </a:lvl5pPr>
            <a:lvl6pPr marL="0" indent="0">
              <a:spcBef>
                <a:spcPts val="0"/>
              </a:spcBef>
              <a:buNone/>
              <a:defRPr sz="1800">
                <a:solidFill>
                  <a:schemeClr val="bg1"/>
                </a:solidFill>
              </a:defRPr>
            </a:lvl6pPr>
            <a:lvl7pPr marL="0" indent="0">
              <a:spcBef>
                <a:spcPts val="0"/>
              </a:spcBef>
              <a:buNone/>
              <a:defRPr sz="1800">
                <a:solidFill>
                  <a:schemeClr val="bg1"/>
                </a:solidFill>
              </a:defRPr>
            </a:lvl7pPr>
            <a:lvl8pPr marL="0" indent="0">
              <a:spcBef>
                <a:spcPts val="0"/>
              </a:spcBef>
              <a:buNone/>
              <a:defRPr sz="1800">
                <a:solidFill>
                  <a:schemeClr val="bg1"/>
                </a:solidFill>
              </a:defRPr>
            </a:lvl8pPr>
            <a:lvl9pPr marL="0" indent="0">
              <a:spcBef>
                <a:spcPts val="0"/>
              </a:spcBef>
              <a:buNone/>
              <a:defRPr sz="1800">
                <a:solidFill>
                  <a:schemeClr val="bg1"/>
                </a:solidFill>
              </a:defRPr>
            </a:lvl9pPr>
          </a:lstStyle>
          <a:p>
            <a:pPr lvl="0"/>
            <a:r>
              <a:rPr lang="en-US"/>
              <a:t>Click to edit Master text styles</a:t>
            </a:r>
          </a:p>
        </p:txBody>
      </p:sp>
      <p:sp>
        <p:nvSpPr>
          <p:cNvPr id="9" name="Text Placeholder 8"/>
          <p:cNvSpPr>
            <a:spLocks noGrp="1"/>
          </p:cNvSpPr>
          <p:nvPr>
            <p:ph type="body" sz="quarter" idx="14"/>
          </p:nvPr>
        </p:nvSpPr>
        <p:spPr>
          <a:xfrm>
            <a:off x="5029200" y="1600203"/>
            <a:ext cx="3657600" cy="1600199"/>
          </a:xfrm>
        </p:spPr>
        <p:txBody>
          <a:bodyPr anchor="b">
            <a:noAutofit/>
          </a:bodyPr>
          <a:lstStyle>
            <a:lvl1pPr marL="0" indent="0">
              <a:spcBef>
                <a:spcPts val="0"/>
              </a:spcBef>
              <a:buNone/>
              <a:defRPr sz="2250" baseline="0"/>
            </a:lvl1pPr>
            <a:lvl2pPr marL="0" indent="0">
              <a:spcBef>
                <a:spcPts val="0"/>
              </a:spcBef>
              <a:buNone/>
              <a:defRPr sz="3300"/>
            </a:lvl2pPr>
            <a:lvl3pPr marL="0" indent="0">
              <a:spcBef>
                <a:spcPts val="0"/>
              </a:spcBef>
              <a:buNone/>
              <a:defRPr sz="3300"/>
            </a:lvl3pPr>
            <a:lvl4pPr marL="0" indent="0">
              <a:spcBef>
                <a:spcPts val="0"/>
              </a:spcBef>
              <a:buNone/>
              <a:defRPr sz="3300"/>
            </a:lvl4pPr>
            <a:lvl5pPr marL="0" indent="0">
              <a:spcBef>
                <a:spcPts val="0"/>
              </a:spcBef>
              <a:buNone/>
              <a:defRPr sz="3300"/>
            </a:lvl5pPr>
            <a:lvl6pPr marL="0" indent="0">
              <a:spcBef>
                <a:spcPts val="0"/>
              </a:spcBef>
              <a:buNone/>
              <a:defRPr sz="3300"/>
            </a:lvl6pPr>
            <a:lvl7pPr marL="0" indent="0">
              <a:spcBef>
                <a:spcPts val="0"/>
              </a:spcBef>
              <a:buNone/>
              <a:defRPr sz="3300"/>
            </a:lvl7pPr>
            <a:lvl8pPr marL="0" indent="0">
              <a:spcBef>
                <a:spcPts val="0"/>
              </a:spcBef>
              <a:buNone/>
              <a:defRPr sz="3300"/>
            </a:lvl8pPr>
            <a:lvl9pPr marL="0" indent="0">
              <a:spcBef>
                <a:spcPts val="0"/>
              </a:spcBef>
              <a:buNone/>
              <a:defRPr sz="3300"/>
            </a:lvl9pPr>
          </a:lstStyle>
          <a:p>
            <a:pPr lvl="0"/>
            <a:r>
              <a:rPr lang="en-US"/>
              <a:t>Click to edit Master text styles</a:t>
            </a:r>
          </a:p>
        </p:txBody>
      </p:sp>
      <p:sp>
        <p:nvSpPr>
          <p:cNvPr id="10" name="Text Placeholder 8"/>
          <p:cNvSpPr>
            <a:spLocks noGrp="1"/>
          </p:cNvSpPr>
          <p:nvPr>
            <p:ph type="body" sz="quarter" idx="15"/>
          </p:nvPr>
        </p:nvSpPr>
        <p:spPr>
          <a:xfrm>
            <a:off x="5029200" y="3200402"/>
            <a:ext cx="3657600" cy="2925763"/>
          </a:xfrm>
        </p:spPr>
        <p:txBody>
          <a:bodyPr>
            <a:noAutofit/>
          </a:bodyPr>
          <a:lstStyle>
            <a:lvl1pPr marL="0" indent="0">
              <a:spcBef>
                <a:spcPts val="0"/>
              </a:spcBef>
              <a:buNone/>
              <a:defRPr sz="1650"/>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vl6pPr marL="0" indent="0">
              <a:spcBef>
                <a:spcPts val="0"/>
              </a:spcBef>
              <a:buNone/>
              <a:defRPr/>
            </a:lvl6pPr>
            <a:lvl7pPr marL="0" indent="0">
              <a:spcBef>
                <a:spcPts val="0"/>
              </a:spcBef>
              <a:buNone/>
              <a:defRPr/>
            </a:lvl7pPr>
            <a:lvl8pPr marL="0" indent="0">
              <a:spcBef>
                <a:spcPts val="0"/>
              </a:spcBef>
              <a:buNone/>
              <a:defRPr/>
            </a:lvl8pPr>
            <a:lvl9pPr marL="0" indent="0">
              <a:spcBef>
                <a:spcPts val="0"/>
              </a:spcBef>
              <a:buNone/>
              <a:defRPr/>
            </a:lvl9pPr>
          </a:lstStyle>
          <a:p>
            <a:pPr lvl="0"/>
            <a:r>
              <a:rPr lang="en-US"/>
              <a:t>Click to edit Master text styles</a:t>
            </a:r>
          </a:p>
        </p:txBody>
      </p:sp>
      <p:sp>
        <p:nvSpPr>
          <p:cNvPr id="6" name="Footer Placeholder 2"/>
          <p:cNvSpPr>
            <a:spLocks noGrp="1"/>
          </p:cNvSpPr>
          <p:nvPr>
            <p:ph type="ftr" sz="quarter" idx="16"/>
          </p:nvPr>
        </p:nvSpPr>
        <p:spPr>
          <a:xfrm>
            <a:off x="93663" y="6165850"/>
            <a:ext cx="8596312" cy="234950"/>
          </a:xfrm>
          <a:prstGeom prst="rect">
            <a:avLst/>
          </a:prstGeom>
        </p:spPr>
        <p:txBody>
          <a:bodyPr/>
          <a:lstStyle>
            <a:lvl1pPr eaLnBrk="1" hangingPunct="1">
              <a:defRPr sz="1800">
                <a:solidFill>
                  <a:srgbClr val="000000"/>
                </a:solidFill>
                <a:latin typeface="Times" charset="0"/>
                <a:ea typeface="MS PGothic" pitchFamily="34" charset="-128"/>
                <a:cs typeface="+mn-cs"/>
              </a:defRPr>
            </a:lvl1pPr>
          </a:lstStyle>
          <a:p>
            <a:pPr>
              <a:defRPr/>
            </a:pPr>
            <a:endParaRPr lang="en-US"/>
          </a:p>
        </p:txBody>
      </p:sp>
      <p:sp>
        <p:nvSpPr>
          <p:cNvPr id="8" name="Date Placeholder 3"/>
          <p:cNvSpPr>
            <a:spLocks noGrp="1"/>
          </p:cNvSpPr>
          <p:nvPr>
            <p:ph type="dt" sz="half" idx="17"/>
          </p:nvPr>
        </p:nvSpPr>
        <p:spPr>
          <a:xfrm>
            <a:off x="6335713" y="112713"/>
            <a:ext cx="2133600" cy="182562"/>
          </a:xfrm>
          <a:prstGeom prst="rect">
            <a:avLst/>
          </a:prstGeom>
        </p:spPr>
        <p:txBody>
          <a:bodyPr/>
          <a:lstStyle>
            <a:lvl1pPr eaLnBrk="1" hangingPunct="1">
              <a:defRPr sz="1800">
                <a:solidFill>
                  <a:srgbClr val="000000"/>
                </a:solidFill>
                <a:latin typeface="Times" charset="0"/>
                <a:ea typeface="MS PGothic" pitchFamily="34" charset="-128"/>
                <a:cs typeface="+mn-cs"/>
              </a:defRPr>
            </a:lvl1pPr>
          </a:lstStyle>
          <a:p>
            <a:pPr>
              <a:defRPr/>
            </a:pPr>
            <a:fld id="{B8364359-B07E-4E2A-A5DC-C371B0C0F69F}" type="datetimeFigureOut">
              <a:rPr lang="en-US"/>
              <a:pPr>
                <a:defRPr/>
              </a:pPr>
              <a:t>1/21/2019</a:t>
            </a:fld>
            <a:endParaRPr lang="en-US" dirty="0"/>
          </a:p>
        </p:txBody>
      </p:sp>
      <p:sp>
        <p:nvSpPr>
          <p:cNvPr id="12" name="Slide Number Placeholder 4"/>
          <p:cNvSpPr>
            <a:spLocks noGrp="1"/>
          </p:cNvSpPr>
          <p:nvPr>
            <p:ph type="sldNum" sz="quarter" idx="18"/>
          </p:nvPr>
        </p:nvSpPr>
        <p:spPr>
          <a:xfrm>
            <a:off x="8469313" y="112713"/>
            <a:ext cx="552450" cy="182562"/>
          </a:xfrm>
          <a:prstGeom prst="rect">
            <a:avLst/>
          </a:prstGeom>
        </p:spPr>
        <p:txBody>
          <a:bodyPr vert="horz" wrap="square" lIns="91440" tIns="45720" rIns="91440" bIns="45720" numCol="1" anchor="t" anchorCtr="0" compatLnSpc="1">
            <a:prstTxWarp prst="textNoShape">
              <a:avLst/>
            </a:prstTxWarp>
          </a:bodyPr>
          <a:lstStyle>
            <a:lvl1pPr eaLnBrk="1" hangingPunct="1">
              <a:defRPr sz="1800">
                <a:solidFill>
                  <a:srgbClr val="000000"/>
                </a:solidFill>
                <a:latin typeface="Times" panose="02020603050405020304" pitchFamily="18" charset="0"/>
                <a:ea typeface="MS PGothic" panose="020B0600070205080204" pitchFamily="34" charset="-128"/>
              </a:defRPr>
            </a:lvl1pPr>
          </a:lstStyle>
          <a:p>
            <a:pPr>
              <a:defRPr/>
            </a:pPr>
            <a:fld id="{657E8C05-2277-4C00-AF98-D98487C905B4}" type="slidenum">
              <a:rPr lang="en-US" altLang="en-US"/>
              <a:pPr>
                <a:defRPr/>
              </a:pPr>
              <a:t>‹#›</a:t>
            </a:fld>
            <a:endParaRPr lang="en-US" altLang="en-US"/>
          </a:p>
        </p:txBody>
      </p:sp>
    </p:spTree>
    <p:extLst>
      <p:ext uri="{BB962C8B-B14F-4D97-AF65-F5344CB8AC3E}">
        <p14:creationId xmlns:p14="http://schemas.microsoft.com/office/powerpoint/2010/main" val="822665500"/>
      </p:ext>
    </p:extLst>
  </p:cSld>
  <p:clrMapOvr>
    <a:masterClrMapping/>
  </p:clrMapOvr>
  <p:transition spd="slow"/>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6"/>
            <a:ext cx="7772400" cy="1362075"/>
          </a:xfrm>
        </p:spPr>
        <p:txBody>
          <a:bodyPr anchor="t"/>
          <a:lstStyle>
            <a:lvl1pPr algn="l">
              <a:defRPr sz="225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1125"/>
            </a:lvl1pPr>
            <a:lvl2pPr marL="257168" indent="0">
              <a:buNone/>
              <a:defRPr sz="1013"/>
            </a:lvl2pPr>
            <a:lvl3pPr marL="514337" indent="0">
              <a:buNone/>
              <a:defRPr sz="900"/>
            </a:lvl3pPr>
            <a:lvl4pPr marL="771506" indent="0">
              <a:buNone/>
              <a:defRPr sz="788"/>
            </a:lvl4pPr>
            <a:lvl5pPr marL="1028675" indent="0">
              <a:buNone/>
              <a:defRPr sz="788"/>
            </a:lvl5pPr>
            <a:lvl6pPr marL="1285843" indent="0">
              <a:buNone/>
              <a:defRPr sz="788"/>
            </a:lvl6pPr>
            <a:lvl7pPr marL="1543012" indent="0">
              <a:buNone/>
              <a:defRPr sz="788"/>
            </a:lvl7pPr>
            <a:lvl8pPr marL="1800180" indent="0">
              <a:buNone/>
              <a:defRPr sz="788"/>
            </a:lvl8pPr>
            <a:lvl9pPr marL="2057348" indent="0">
              <a:buNone/>
              <a:defRPr sz="788"/>
            </a:lvl9pPr>
          </a:lstStyle>
          <a:p>
            <a:pPr lvl="0"/>
            <a:r>
              <a:rPr lang="en-US"/>
              <a:t>Click to edit Master text styles</a:t>
            </a:r>
          </a:p>
        </p:txBody>
      </p:sp>
    </p:spTree>
    <p:extLst>
      <p:ext uri="{BB962C8B-B14F-4D97-AF65-F5344CB8AC3E}">
        <p14:creationId xmlns:p14="http://schemas.microsoft.com/office/powerpoint/2010/main" val="6431925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6"/>
            <a:ext cx="4038600" cy="4525963"/>
          </a:xfrm>
        </p:spPr>
        <p:txBody>
          <a:bodyPr/>
          <a:lstStyle>
            <a:lvl1pPr>
              <a:defRPr sz="1575"/>
            </a:lvl1pPr>
            <a:lvl2pPr>
              <a:defRPr sz="1350"/>
            </a:lvl2pPr>
            <a:lvl3pPr>
              <a:defRPr sz="1125"/>
            </a:lvl3pPr>
            <a:lvl4pPr>
              <a:defRPr sz="1013"/>
            </a:lvl4pPr>
            <a:lvl5pPr>
              <a:defRPr sz="1013"/>
            </a:lvl5pPr>
            <a:lvl6pPr>
              <a:defRPr sz="1013"/>
            </a:lvl6pPr>
            <a:lvl7pPr>
              <a:defRPr sz="1013"/>
            </a:lvl7pPr>
            <a:lvl8pPr>
              <a:defRPr sz="1013"/>
            </a:lvl8pPr>
            <a:lvl9pPr>
              <a:defRPr sz="101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6"/>
            <a:ext cx="4038600" cy="4525963"/>
          </a:xfrm>
        </p:spPr>
        <p:txBody>
          <a:bodyPr/>
          <a:lstStyle>
            <a:lvl1pPr>
              <a:defRPr sz="1575"/>
            </a:lvl1pPr>
            <a:lvl2pPr>
              <a:defRPr sz="1350"/>
            </a:lvl2pPr>
            <a:lvl3pPr>
              <a:defRPr sz="1125"/>
            </a:lvl3pPr>
            <a:lvl4pPr>
              <a:defRPr sz="1013"/>
            </a:lvl4pPr>
            <a:lvl5pPr>
              <a:defRPr sz="1013"/>
            </a:lvl5pPr>
            <a:lvl6pPr>
              <a:defRPr sz="1013"/>
            </a:lvl6pPr>
            <a:lvl7pPr>
              <a:defRPr sz="1013"/>
            </a:lvl7pPr>
            <a:lvl8pPr>
              <a:defRPr sz="1013"/>
            </a:lvl8pPr>
            <a:lvl9pPr>
              <a:defRPr sz="101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856686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1350" b="1"/>
            </a:lvl1pPr>
            <a:lvl2pPr marL="257168" indent="0">
              <a:buNone/>
              <a:defRPr sz="1125" b="1"/>
            </a:lvl2pPr>
            <a:lvl3pPr marL="514337" indent="0">
              <a:buNone/>
              <a:defRPr sz="1013" b="1"/>
            </a:lvl3pPr>
            <a:lvl4pPr marL="771506" indent="0">
              <a:buNone/>
              <a:defRPr sz="900" b="1"/>
            </a:lvl4pPr>
            <a:lvl5pPr marL="1028675" indent="0">
              <a:buNone/>
              <a:defRPr sz="900" b="1"/>
            </a:lvl5pPr>
            <a:lvl6pPr marL="1285843" indent="0">
              <a:buNone/>
              <a:defRPr sz="900" b="1"/>
            </a:lvl6pPr>
            <a:lvl7pPr marL="1543012" indent="0">
              <a:buNone/>
              <a:defRPr sz="900" b="1"/>
            </a:lvl7pPr>
            <a:lvl8pPr marL="1800180" indent="0">
              <a:buNone/>
              <a:defRPr sz="900" b="1"/>
            </a:lvl8pPr>
            <a:lvl9pPr marL="2057348" indent="0">
              <a:buNone/>
              <a:defRPr sz="9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1350"/>
            </a:lvl1pPr>
            <a:lvl2pPr>
              <a:defRPr sz="1125"/>
            </a:lvl2pPr>
            <a:lvl3pPr>
              <a:defRPr sz="1013"/>
            </a:lvl3pPr>
            <a:lvl4pPr>
              <a:defRPr sz="900"/>
            </a:lvl4pPr>
            <a:lvl5pPr>
              <a:defRPr sz="900"/>
            </a:lvl5pPr>
            <a:lvl6pPr>
              <a:defRPr sz="900"/>
            </a:lvl6pPr>
            <a:lvl7pPr>
              <a:defRPr sz="900"/>
            </a:lvl7pPr>
            <a:lvl8pPr>
              <a:defRPr sz="9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8" y="1535113"/>
            <a:ext cx="4041775" cy="639762"/>
          </a:xfrm>
        </p:spPr>
        <p:txBody>
          <a:bodyPr anchor="b"/>
          <a:lstStyle>
            <a:lvl1pPr marL="0" indent="0">
              <a:buNone/>
              <a:defRPr sz="1350" b="1"/>
            </a:lvl1pPr>
            <a:lvl2pPr marL="257168" indent="0">
              <a:buNone/>
              <a:defRPr sz="1125" b="1"/>
            </a:lvl2pPr>
            <a:lvl3pPr marL="514337" indent="0">
              <a:buNone/>
              <a:defRPr sz="1013" b="1"/>
            </a:lvl3pPr>
            <a:lvl4pPr marL="771506" indent="0">
              <a:buNone/>
              <a:defRPr sz="900" b="1"/>
            </a:lvl4pPr>
            <a:lvl5pPr marL="1028675" indent="0">
              <a:buNone/>
              <a:defRPr sz="900" b="1"/>
            </a:lvl5pPr>
            <a:lvl6pPr marL="1285843" indent="0">
              <a:buNone/>
              <a:defRPr sz="900" b="1"/>
            </a:lvl6pPr>
            <a:lvl7pPr marL="1543012" indent="0">
              <a:buNone/>
              <a:defRPr sz="900" b="1"/>
            </a:lvl7pPr>
            <a:lvl8pPr marL="1800180" indent="0">
              <a:buNone/>
              <a:defRPr sz="900" b="1"/>
            </a:lvl8pPr>
            <a:lvl9pPr marL="2057348" indent="0">
              <a:buNone/>
              <a:defRPr sz="900" b="1"/>
            </a:lvl9pPr>
          </a:lstStyle>
          <a:p>
            <a:pPr lvl="0"/>
            <a:r>
              <a:rPr lang="en-US"/>
              <a:t>Click to edit Master text styles</a:t>
            </a:r>
          </a:p>
        </p:txBody>
      </p:sp>
      <p:sp>
        <p:nvSpPr>
          <p:cNvPr id="6" name="Content Placeholder 5"/>
          <p:cNvSpPr>
            <a:spLocks noGrp="1"/>
          </p:cNvSpPr>
          <p:nvPr>
            <p:ph sz="quarter" idx="4"/>
          </p:nvPr>
        </p:nvSpPr>
        <p:spPr>
          <a:xfrm>
            <a:off x="4645028" y="2174875"/>
            <a:ext cx="4041775" cy="3951288"/>
          </a:xfrm>
        </p:spPr>
        <p:txBody>
          <a:bodyPr/>
          <a:lstStyle>
            <a:lvl1pPr>
              <a:defRPr sz="1350"/>
            </a:lvl1pPr>
            <a:lvl2pPr>
              <a:defRPr sz="1125"/>
            </a:lvl2pPr>
            <a:lvl3pPr>
              <a:defRPr sz="1013"/>
            </a:lvl3pPr>
            <a:lvl4pPr>
              <a:defRPr sz="900"/>
            </a:lvl4pPr>
            <a:lvl5pPr>
              <a:defRPr sz="900"/>
            </a:lvl5pPr>
            <a:lvl6pPr>
              <a:defRPr sz="900"/>
            </a:lvl6pPr>
            <a:lvl7pPr>
              <a:defRPr sz="900"/>
            </a:lvl7pPr>
            <a:lvl8pPr>
              <a:defRPr sz="9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83180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225422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8237799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2" y="273050"/>
            <a:ext cx="3008313" cy="1162050"/>
          </a:xfrm>
        </p:spPr>
        <p:txBody>
          <a:bodyPr anchor="b"/>
          <a:lstStyle>
            <a:lvl1pPr algn="l">
              <a:defRPr sz="1125" b="1"/>
            </a:lvl1pPr>
          </a:lstStyle>
          <a:p>
            <a:r>
              <a:rPr lang="en-US"/>
              <a:t>Click to edit Master title style</a:t>
            </a:r>
          </a:p>
        </p:txBody>
      </p:sp>
      <p:sp>
        <p:nvSpPr>
          <p:cNvPr id="3" name="Content Placeholder 2"/>
          <p:cNvSpPr>
            <a:spLocks noGrp="1"/>
          </p:cNvSpPr>
          <p:nvPr>
            <p:ph idx="1"/>
          </p:nvPr>
        </p:nvSpPr>
        <p:spPr>
          <a:xfrm>
            <a:off x="3575050" y="273056"/>
            <a:ext cx="5111750" cy="5853113"/>
          </a:xfrm>
        </p:spPr>
        <p:txBody>
          <a:bodyPr/>
          <a:lstStyle>
            <a:lvl1pPr>
              <a:defRPr sz="1800"/>
            </a:lvl1pPr>
            <a:lvl2pPr>
              <a:defRPr sz="1575"/>
            </a:lvl2pPr>
            <a:lvl3pPr>
              <a:defRPr sz="1350"/>
            </a:lvl3pPr>
            <a:lvl4pPr>
              <a:defRPr sz="1125"/>
            </a:lvl4pPr>
            <a:lvl5pPr>
              <a:defRPr sz="1125"/>
            </a:lvl5pPr>
            <a:lvl6pPr>
              <a:defRPr sz="1125"/>
            </a:lvl6pPr>
            <a:lvl7pPr>
              <a:defRPr sz="1125"/>
            </a:lvl7pPr>
            <a:lvl8pPr>
              <a:defRPr sz="1125"/>
            </a:lvl8pPr>
            <a:lvl9pPr>
              <a:defRPr sz="112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2" y="1435103"/>
            <a:ext cx="3008313" cy="4691063"/>
          </a:xfrm>
        </p:spPr>
        <p:txBody>
          <a:bodyPr/>
          <a:lstStyle>
            <a:lvl1pPr marL="0" indent="0">
              <a:buNone/>
              <a:defRPr sz="788"/>
            </a:lvl1pPr>
            <a:lvl2pPr marL="257168" indent="0">
              <a:buNone/>
              <a:defRPr sz="675"/>
            </a:lvl2pPr>
            <a:lvl3pPr marL="514337" indent="0">
              <a:buNone/>
              <a:defRPr sz="563"/>
            </a:lvl3pPr>
            <a:lvl4pPr marL="771506" indent="0">
              <a:buNone/>
              <a:defRPr sz="506"/>
            </a:lvl4pPr>
            <a:lvl5pPr marL="1028675" indent="0">
              <a:buNone/>
              <a:defRPr sz="506"/>
            </a:lvl5pPr>
            <a:lvl6pPr marL="1285843" indent="0">
              <a:buNone/>
              <a:defRPr sz="506"/>
            </a:lvl6pPr>
            <a:lvl7pPr marL="1543012" indent="0">
              <a:buNone/>
              <a:defRPr sz="506"/>
            </a:lvl7pPr>
            <a:lvl8pPr marL="1800180" indent="0">
              <a:buNone/>
              <a:defRPr sz="506"/>
            </a:lvl8pPr>
            <a:lvl9pPr marL="2057348" indent="0">
              <a:buNone/>
              <a:defRPr sz="506"/>
            </a:lvl9pPr>
          </a:lstStyle>
          <a:p>
            <a:pPr lvl="0"/>
            <a:r>
              <a:rPr lang="en-US"/>
              <a:t>Click to edit Master text styles</a:t>
            </a:r>
          </a:p>
        </p:txBody>
      </p:sp>
    </p:spTree>
    <p:extLst>
      <p:ext uri="{BB962C8B-B14F-4D97-AF65-F5344CB8AC3E}">
        <p14:creationId xmlns:p14="http://schemas.microsoft.com/office/powerpoint/2010/main" val="29980332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1125"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1800"/>
            </a:lvl1pPr>
            <a:lvl2pPr marL="257168" indent="0">
              <a:buNone/>
              <a:defRPr sz="1575"/>
            </a:lvl2pPr>
            <a:lvl3pPr marL="514337" indent="0">
              <a:buNone/>
              <a:defRPr sz="1350"/>
            </a:lvl3pPr>
            <a:lvl4pPr marL="771506" indent="0">
              <a:buNone/>
              <a:defRPr sz="1125"/>
            </a:lvl4pPr>
            <a:lvl5pPr marL="1028675" indent="0">
              <a:buNone/>
              <a:defRPr sz="1125"/>
            </a:lvl5pPr>
            <a:lvl6pPr marL="1285843" indent="0">
              <a:buNone/>
              <a:defRPr sz="1125"/>
            </a:lvl6pPr>
            <a:lvl7pPr marL="1543012" indent="0">
              <a:buNone/>
              <a:defRPr sz="1125"/>
            </a:lvl7pPr>
            <a:lvl8pPr marL="1800180" indent="0">
              <a:buNone/>
              <a:defRPr sz="1125"/>
            </a:lvl8pPr>
            <a:lvl9pPr marL="2057348" indent="0">
              <a:buNone/>
              <a:defRPr sz="1125"/>
            </a:lvl9pPr>
          </a:lstStyle>
          <a:p>
            <a:pPr lvl="0"/>
            <a:endParaRPr lang="en-US" noProof="0"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788"/>
            </a:lvl1pPr>
            <a:lvl2pPr marL="257168" indent="0">
              <a:buNone/>
              <a:defRPr sz="675"/>
            </a:lvl2pPr>
            <a:lvl3pPr marL="514337" indent="0">
              <a:buNone/>
              <a:defRPr sz="563"/>
            </a:lvl3pPr>
            <a:lvl4pPr marL="771506" indent="0">
              <a:buNone/>
              <a:defRPr sz="506"/>
            </a:lvl4pPr>
            <a:lvl5pPr marL="1028675" indent="0">
              <a:buNone/>
              <a:defRPr sz="506"/>
            </a:lvl5pPr>
            <a:lvl6pPr marL="1285843" indent="0">
              <a:buNone/>
              <a:defRPr sz="506"/>
            </a:lvl6pPr>
            <a:lvl7pPr marL="1543012" indent="0">
              <a:buNone/>
              <a:defRPr sz="506"/>
            </a:lvl7pPr>
            <a:lvl8pPr marL="1800180" indent="0">
              <a:buNone/>
              <a:defRPr sz="506"/>
            </a:lvl8pPr>
            <a:lvl9pPr marL="2057348" indent="0">
              <a:buNone/>
              <a:defRPr sz="506"/>
            </a:lvl9pPr>
          </a:lstStyle>
          <a:p>
            <a:pPr lvl="0"/>
            <a:r>
              <a:rPr lang="en-US"/>
              <a:t>Click to edit Master text styles</a:t>
            </a:r>
          </a:p>
        </p:txBody>
      </p:sp>
    </p:spTree>
    <p:extLst>
      <p:ext uri="{BB962C8B-B14F-4D97-AF65-F5344CB8AC3E}">
        <p14:creationId xmlns:p14="http://schemas.microsoft.com/office/powerpoint/2010/main" val="9517911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emf"/></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457200" y="1600206"/>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2052" name="Text Box 13"/>
          <p:cNvSpPr txBox="1">
            <a:spLocks noChangeArrowheads="1"/>
          </p:cNvSpPr>
          <p:nvPr userDrawn="1"/>
        </p:nvSpPr>
        <p:spPr bwMode="auto">
          <a:xfrm>
            <a:off x="185739" y="6416681"/>
            <a:ext cx="8642350" cy="188913"/>
          </a:xfrm>
          <a:prstGeom prst="rect">
            <a:avLst/>
          </a:prstGeom>
          <a:noFill/>
          <a:ln>
            <a:noFill/>
          </a:ln>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r" eaLnBrk="1" hangingPunct="1">
              <a:defRPr/>
            </a:pPr>
            <a:r>
              <a:rPr lang="en-US" sz="675" dirty="0">
                <a:solidFill>
                  <a:srgbClr val="000000"/>
                </a:solidFill>
                <a:latin typeface="Arial"/>
                <a:ea typeface="Verdana" panose="020B0604030504040204" pitchFamily="34" charset="0"/>
                <a:cs typeface="Verdana" panose="020B0604030504040204" pitchFamily="34" charset="0"/>
              </a:rPr>
              <a:t>Copyright © 2019, 2015, 2012 Pearson Education, Inc. All Rights Reserved</a:t>
            </a:r>
            <a:endParaRPr lang="en-GB" sz="675" dirty="0">
              <a:solidFill>
                <a:srgbClr val="000000"/>
              </a:solidFill>
              <a:latin typeface="Arial"/>
              <a:ea typeface="Verdana" panose="020B0604030504040204" pitchFamily="34" charset="0"/>
              <a:cs typeface="Verdana" panose="020B0604030504040204" pitchFamily="34" charset="0"/>
            </a:endParaRPr>
          </a:p>
        </p:txBody>
      </p:sp>
      <p:pic>
        <p:nvPicPr>
          <p:cNvPr id="1029" name="Picture 8" descr="Pearson Logo"/>
          <p:cNvPicPr>
            <a:picLocks noChangeAspect="1"/>
          </p:cNvPicPr>
          <p:nvPr userDrawn="1"/>
        </p:nvPicPr>
        <p:blipFill>
          <a:blip r:embed="rId14">
            <a:extLst>
              <a:ext uri="{28A0092B-C50C-407E-A947-70E740481C1C}">
                <a14:useLocalDpi xmlns:a14="http://schemas.microsoft.com/office/drawing/2010/main" val="0"/>
              </a:ext>
            </a:extLst>
          </a:blip>
          <a:srcRect/>
          <a:stretch>
            <a:fillRect/>
          </a:stretch>
        </p:blipFill>
        <p:spPr bwMode="auto">
          <a:xfrm>
            <a:off x="457203" y="6376988"/>
            <a:ext cx="9175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964833863"/>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ctr" rtl="0" eaLnBrk="0" fontAlgn="base" hangingPunct="0">
        <a:spcBef>
          <a:spcPct val="0"/>
        </a:spcBef>
        <a:spcAft>
          <a:spcPct val="0"/>
        </a:spcAft>
        <a:defRPr sz="2025" b="1">
          <a:solidFill>
            <a:srgbClr val="007FA3"/>
          </a:solidFill>
          <a:latin typeface="+mj-lt"/>
          <a:ea typeface="+mj-ea"/>
          <a:cs typeface="+mj-cs"/>
        </a:defRPr>
      </a:lvl1pPr>
      <a:lvl2pPr algn="ctr" rtl="0" eaLnBrk="0" fontAlgn="base" hangingPunct="0">
        <a:spcBef>
          <a:spcPct val="0"/>
        </a:spcBef>
        <a:spcAft>
          <a:spcPct val="0"/>
        </a:spcAft>
        <a:defRPr sz="2250" b="1">
          <a:solidFill>
            <a:srgbClr val="007FA3"/>
          </a:solidFill>
          <a:latin typeface="Arial" pitchFamily="34" charset="0"/>
        </a:defRPr>
      </a:lvl2pPr>
      <a:lvl3pPr algn="ctr" rtl="0" eaLnBrk="0" fontAlgn="base" hangingPunct="0">
        <a:spcBef>
          <a:spcPct val="0"/>
        </a:spcBef>
        <a:spcAft>
          <a:spcPct val="0"/>
        </a:spcAft>
        <a:defRPr sz="2250" b="1">
          <a:solidFill>
            <a:srgbClr val="007FA3"/>
          </a:solidFill>
          <a:latin typeface="Arial" pitchFamily="34" charset="0"/>
        </a:defRPr>
      </a:lvl3pPr>
      <a:lvl4pPr algn="ctr" rtl="0" eaLnBrk="0" fontAlgn="base" hangingPunct="0">
        <a:spcBef>
          <a:spcPct val="0"/>
        </a:spcBef>
        <a:spcAft>
          <a:spcPct val="0"/>
        </a:spcAft>
        <a:defRPr sz="2250" b="1">
          <a:solidFill>
            <a:srgbClr val="007FA3"/>
          </a:solidFill>
          <a:latin typeface="Arial" pitchFamily="34" charset="0"/>
        </a:defRPr>
      </a:lvl4pPr>
      <a:lvl5pPr algn="ctr" rtl="0" eaLnBrk="0" fontAlgn="base" hangingPunct="0">
        <a:spcBef>
          <a:spcPct val="0"/>
        </a:spcBef>
        <a:spcAft>
          <a:spcPct val="0"/>
        </a:spcAft>
        <a:defRPr sz="2250" b="1">
          <a:solidFill>
            <a:srgbClr val="007FA3"/>
          </a:solidFill>
          <a:latin typeface="Arial" pitchFamily="34" charset="0"/>
        </a:defRPr>
      </a:lvl5pPr>
      <a:lvl6pPr marL="257168" algn="ctr" rtl="0" fontAlgn="base">
        <a:spcBef>
          <a:spcPct val="0"/>
        </a:spcBef>
        <a:spcAft>
          <a:spcPct val="0"/>
        </a:spcAft>
        <a:defRPr sz="2475">
          <a:solidFill>
            <a:schemeClr val="tx2"/>
          </a:solidFill>
          <a:latin typeface="Arial" pitchFamily="34" charset="0"/>
        </a:defRPr>
      </a:lvl6pPr>
      <a:lvl7pPr marL="514337" algn="ctr" rtl="0" fontAlgn="base">
        <a:spcBef>
          <a:spcPct val="0"/>
        </a:spcBef>
        <a:spcAft>
          <a:spcPct val="0"/>
        </a:spcAft>
        <a:defRPr sz="2475">
          <a:solidFill>
            <a:schemeClr val="tx2"/>
          </a:solidFill>
          <a:latin typeface="Arial" pitchFamily="34" charset="0"/>
        </a:defRPr>
      </a:lvl7pPr>
      <a:lvl8pPr marL="771506" algn="ctr" rtl="0" fontAlgn="base">
        <a:spcBef>
          <a:spcPct val="0"/>
        </a:spcBef>
        <a:spcAft>
          <a:spcPct val="0"/>
        </a:spcAft>
        <a:defRPr sz="2475">
          <a:solidFill>
            <a:schemeClr val="tx2"/>
          </a:solidFill>
          <a:latin typeface="Arial" pitchFamily="34" charset="0"/>
        </a:defRPr>
      </a:lvl8pPr>
      <a:lvl9pPr marL="1028675" algn="ctr" rtl="0" fontAlgn="base">
        <a:spcBef>
          <a:spcPct val="0"/>
        </a:spcBef>
        <a:spcAft>
          <a:spcPct val="0"/>
        </a:spcAft>
        <a:defRPr sz="2475">
          <a:solidFill>
            <a:schemeClr val="tx2"/>
          </a:solidFill>
          <a:latin typeface="Arial" pitchFamily="34" charset="0"/>
        </a:defRPr>
      </a:lvl9pPr>
    </p:titleStyle>
    <p:bodyStyle>
      <a:lvl1pPr marL="192876" indent="-192876" algn="l" rtl="0" eaLnBrk="0" fontAlgn="base" hangingPunct="0">
        <a:spcBef>
          <a:spcPct val="20000"/>
        </a:spcBef>
        <a:spcAft>
          <a:spcPct val="0"/>
        </a:spcAft>
        <a:buClr>
          <a:srgbClr val="007FA3"/>
        </a:buClr>
        <a:buChar char="•"/>
        <a:defRPr sz="1800">
          <a:solidFill>
            <a:schemeClr val="tx1"/>
          </a:solidFill>
          <a:latin typeface="+mj-lt"/>
          <a:ea typeface="+mn-ea"/>
          <a:cs typeface="+mn-cs"/>
        </a:defRPr>
      </a:lvl1pPr>
      <a:lvl2pPr marL="417899" indent="-160731" algn="l" rtl="0" eaLnBrk="0" fontAlgn="base" hangingPunct="0">
        <a:spcBef>
          <a:spcPct val="20000"/>
        </a:spcBef>
        <a:spcAft>
          <a:spcPct val="0"/>
        </a:spcAft>
        <a:buClr>
          <a:srgbClr val="007FA3"/>
        </a:buClr>
        <a:buChar char="–"/>
        <a:defRPr sz="1575">
          <a:solidFill>
            <a:schemeClr val="tx1"/>
          </a:solidFill>
          <a:latin typeface="+mj-lt"/>
        </a:defRPr>
      </a:lvl2pPr>
      <a:lvl3pPr marL="642922" indent="-128585" algn="l" rtl="0" eaLnBrk="0" fontAlgn="base" hangingPunct="0">
        <a:spcBef>
          <a:spcPct val="20000"/>
        </a:spcBef>
        <a:spcAft>
          <a:spcPct val="0"/>
        </a:spcAft>
        <a:buClr>
          <a:srgbClr val="007FA3"/>
        </a:buClr>
        <a:buChar char="•"/>
        <a:defRPr sz="1350">
          <a:solidFill>
            <a:schemeClr val="tx1"/>
          </a:solidFill>
          <a:latin typeface="+mj-lt"/>
        </a:defRPr>
      </a:lvl3pPr>
      <a:lvl4pPr marL="900091" indent="-128585" algn="l" rtl="0" eaLnBrk="0" fontAlgn="base" hangingPunct="0">
        <a:spcBef>
          <a:spcPct val="20000"/>
        </a:spcBef>
        <a:spcAft>
          <a:spcPct val="0"/>
        </a:spcAft>
        <a:buClr>
          <a:srgbClr val="007FA3"/>
        </a:buClr>
        <a:buChar char="–"/>
        <a:defRPr sz="1125">
          <a:solidFill>
            <a:schemeClr val="tx1"/>
          </a:solidFill>
          <a:latin typeface="+mj-lt"/>
        </a:defRPr>
      </a:lvl4pPr>
      <a:lvl5pPr marL="1157259" indent="-128585" algn="l" rtl="0" eaLnBrk="0" fontAlgn="base" hangingPunct="0">
        <a:spcBef>
          <a:spcPct val="20000"/>
        </a:spcBef>
        <a:spcAft>
          <a:spcPct val="0"/>
        </a:spcAft>
        <a:buChar char="»"/>
        <a:defRPr sz="1125">
          <a:solidFill>
            <a:schemeClr val="tx1"/>
          </a:solidFill>
          <a:latin typeface="+mj-lt"/>
        </a:defRPr>
      </a:lvl5pPr>
      <a:lvl6pPr marL="1414428" indent="-128585" algn="l" rtl="0" fontAlgn="base">
        <a:spcBef>
          <a:spcPct val="20000"/>
        </a:spcBef>
        <a:spcAft>
          <a:spcPct val="0"/>
        </a:spcAft>
        <a:buChar char="»"/>
        <a:defRPr sz="1125">
          <a:solidFill>
            <a:schemeClr val="tx1"/>
          </a:solidFill>
          <a:latin typeface="+mn-lt"/>
        </a:defRPr>
      </a:lvl6pPr>
      <a:lvl7pPr marL="1671596" indent="-128585" algn="l" rtl="0" fontAlgn="base">
        <a:spcBef>
          <a:spcPct val="20000"/>
        </a:spcBef>
        <a:spcAft>
          <a:spcPct val="0"/>
        </a:spcAft>
        <a:buChar char="»"/>
        <a:defRPr sz="1125">
          <a:solidFill>
            <a:schemeClr val="tx1"/>
          </a:solidFill>
          <a:latin typeface="+mn-lt"/>
        </a:defRPr>
      </a:lvl7pPr>
      <a:lvl8pPr marL="1928765" indent="-128585" algn="l" rtl="0" fontAlgn="base">
        <a:spcBef>
          <a:spcPct val="20000"/>
        </a:spcBef>
        <a:spcAft>
          <a:spcPct val="0"/>
        </a:spcAft>
        <a:buChar char="»"/>
        <a:defRPr sz="1125">
          <a:solidFill>
            <a:schemeClr val="tx1"/>
          </a:solidFill>
          <a:latin typeface="+mn-lt"/>
        </a:defRPr>
      </a:lvl8pPr>
      <a:lvl9pPr marL="2185934" indent="-128585" algn="l" rtl="0" fontAlgn="base">
        <a:spcBef>
          <a:spcPct val="20000"/>
        </a:spcBef>
        <a:spcAft>
          <a:spcPct val="0"/>
        </a:spcAft>
        <a:buChar char="»"/>
        <a:defRPr sz="1125">
          <a:solidFill>
            <a:schemeClr val="tx1"/>
          </a:solidFill>
          <a:latin typeface="+mn-lt"/>
        </a:defRPr>
      </a:lvl9pPr>
    </p:bodyStyle>
    <p:otherStyle>
      <a:defPPr>
        <a:defRPr lang="en-US"/>
      </a:defPPr>
      <a:lvl1pPr marL="0" algn="l" defTabSz="514337" rtl="0" eaLnBrk="1" latinLnBrk="0" hangingPunct="1">
        <a:defRPr sz="1013" kern="1200">
          <a:solidFill>
            <a:schemeClr val="tx1"/>
          </a:solidFill>
          <a:latin typeface="+mn-lt"/>
          <a:ea typeface="+mn-ea"/>
          <a:cs typeface="+mn-cs"/>
        </a:defRPr>
      </a:lvl1pPr>
      <a:lvl2pPr marL="257168" algn="l" defTabSz="514337" rtl="0" eaLnBrk="1" latinLnBrk="0" hangingPunct="1">
        <a:defRPr sz="1013" kern="1200">
          <a:solidFill>
            <a:schemeClr val="tx1"/>
          </a:solidFill>
          <a:latin typeface="+mn-lt"/>
          <a:ea typeface="+mn-ea"/>
          <a:cs typeface="+mn-cs"/>
        </a:defRPr>
      </a:lvl2pPr>
      <a:lvl3pPr marL="514337" algn="l" defTabSz="514337" rtl="0" eaLnBrk="1" latinLnBrk="0" hangingPunct="1">
        <a:defRPr sz="1013" kern="1200">
          <a:solidFill>
            <a:schemeClr val="tx1"/>
          </a:solidFill>
          <a:latin typeface="+mn-lt"/>
          <a:ea typeface="+mn-ea"/>
          <a:cs typeface="+mn-cs"/>
        </a:defRPr>
      </a:lvl3pPr>
      <a:lvl4pPr marL="771506" algn="l" defTabSz="514337" rtl="0" eaLnBrk="1" latinLnBrk="0" hangingPunct="1">
        <a:defRPr sz="1013" kern="1200">
          <a:solidFill>
            <a:schemeClr val="tx1"/>
          </a:solidFill>
          <a:latin typeface="+mn-lt"/>
          <a:ea typeface="+mn-ea"/>
          <a:cs typeface="+mn-cs"/>
        </a:defRPr>
      </a:lvl4pPr>
      <a:lvl5pPr marL="1028675" algn="l" defTabSz="514337" rtl="0" eaLnBrk="1" latinLnBrk="0" hangingPunct="1">
        <a:defRPr sz="1013" kern="1200">
          <a:solidFill>
            <a:schemeClr val="tx1"/>
          </a:solidFill>
          <a:latin typeface="+mn-lt"/>
          <a:ea typeface="+mn-ea"/>
          <a:cs typeface="+mn-cs"/>
        </a:defRPr>
      </a:lvl5pPr>
      <a:lvl6pPr marL="1285843" algn="l" defTabSz="514337" rtl="0" eaLnBrk="1" latinLnBrk="0" hangingPunct="1">
        <a:defRPr sz="1013" kern="1200">
          <a:solidFill>
            <a:schemeClr val="tx1"/>
          </a:solidFill>
          <a:latin typeface="+mn-lt"/>
          <a:ea typeface="+mn-ea"/>
          <a:cs typeface="+mn-cs"/>
        </a:defRPr>
      </a:lvl6pPr>
      <a:lvl7pPr marL="1543012" algn="l" defTabSz="514337" rtl="0" eaLnBrk="1" latinLnBrk="0" hangingPunct="1">
        <a:defRPr sz="1013" kern="1200">
          <a:solidFill>
            <a:schemeClr val="tx1"/>
          </a:solidFill>
          <a:latin typeface="+mn-lt"/>
          <a:ea typeface="+mn-ea"/>
          <a:cs typeface="+mn-cs"/>
        </a:defRPr>
      </a:lvl7pPr>
      <a:lvl8pPr marL="1800180" algn="l" defTabSz="514337" rtl="0" eaLnBrk="1" latinLnBrk="0" hangingPunct="1">
        <a:defRPr sz="1013" kern="1200">
          <a:solidFill>
            <a:schemeClr val="tx1"/>
          </a:solidFill>
          <a:latin typeface="+mn-lt"/>
          <a:ea typeface="+mn-ea"/>
          <a:cs typeface="+mn-cs"/>
        </a:defRPr>
      </a:lvl8pPr>
      <a:lvl9pPr marL="2057348" algn="l" defTabSz="514337" rtl="0" eaLnBrk="1" latinLnBrk="0" hangingPunct="1">
        <a:defRPr sz="1013"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457200" y="1600202"/>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2052" name="Text Box 13"/>
          <p:cNvSpPr txBox="1">
            <a:spLocks noChangeArrowheads="1"/>
          </p:cNvSpPr>
          <p:nvPr userDrawn="1"/>
        </p:nvSpPr>
        <p:spPr bwMode="auto">
          <a:xfrm>
            <a:off x="185739" y="6416677"/>
            <a:ext cx="8642350" cy="188913"/>
          </a:xfrm>
          <a:prstGeom prst="rect">
            <a:avLst/>
          </a:prstGeom>
          <a:noFill/>
          <a:ln>
            <a:noFill/>
          </a:ln>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r" eaLnBrk="1" hangingPunct="1">
              <a:defRPr/>
            </a:pPr>
            <a:r>
              <a:rPr lang="en-US" sz="1200" dirty="0">
                <a:solidFill>
                  <a:srgbClr val="000000"/>
                </a:solidFill>
                <a:latin typeface="Arial"/>
                <a:ea typeface="Verdana" panose="020B0604030504040204" pitchFamily="34" charset="0"/>
                <a:cs typeface="Verdana" panose="020B0604030504040204" pitchFamily="34" charset="0"/>
              </a:rPr>
              <a:t>Copyright © 2019, </a:t>
            </a:r>
            <a:r>
              <a:rPr lang="en-US" sz="1200" dirty="0" smtClean="0">
                <a:solidFill>
                  <a:srgbClr val="000000"/>
                </a:solidFill>
                <a:latin typeface="Arial"/>
                <a:ea typeface="Verdana" panose="020B0604030504040204" pitchFamily="34" charset="0"/>
                <a:cs typeface="Verdana" panose="020B0604030504040204" pitchFamily="34" charset="0"/>
              </a:rPr>
              <a:t>2014, 2010 </a:t>
            </a:r>
            <a:r>
              <a:rPr lang="en-US" sz="1200" dirty="0">
                <a:solidFill>
                  <a:srgbClr val="000000"/>
                </a:solidFill>
                <a:latin typeface="Arial"/>
                <a:ea typeface="Verdana" panose="020B0604030504040204" pitchFamily="34" charset="0"/>
                <a:cs typeface="Verdana" panose="020B0604030504040204" pitchFamily="34" charset="0"/>
              </a:rPr>
              <a:t>Pearson Education, Inc. All Rights Reserved</a:t>
            </a:r>
            <a:endParaRPr lang="en-GB" sz="1200" dirty="0">
              <a:solidFill>
                <a:srgbClr val="000000"/>
              </a:solidFill>
              <a:latin typeface="Arial"/>
              <a:ea typeface="Verdana" panose="020B0604030504040204" pitchFamily="34" charset="0"/>
              <a:cs typeface="Verdana" panose="020B0604030504040204" pitchFamily="34" charset="0"/>
            </a:endParaRPr>
          </a:p>
        </p:txBody>
      </p:sp>
      <p:pic>
        <p:nvPicPr>
          <p:cNvPr id="1029" name="Picture 8" descr="Pearson Logo"/>
          <p:cNvPicPr>
            <a:picLocks noChangeAspect="1"/>
          </p:cNvPicPr>
          <p:nvPr userDrawn="1"/>
        </p:nvPicPr>
        <p:blipFill>
          <a:blip r:embed="rId14">
            <a:extLst>
              <a:ext uri="{28A0092B-C50C-407E-A947-70E740481C1C}">
                <a14:useLocalDpi xmlns:a14="http://schemas.microsoft.com/office/drawing/2010/main" val="0"/>
              </a:ext>
            </a:extLst>
          </a:blip>
          <a:srcRect/>
          <a:stretch>
            <a:fillRect/>
          </a:stretch>
        </p:blipFill>
        <p:spPr bwMode="auto">
          <a:xfrm>
            <a:off x="457201" y="6376988"/>
            <a:ext cx="917575"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55301018"/>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Lst>
  <p:txStyles>
    <p:titleStyle>
      <a:lvl1pPr algn="ctr" rtl="0" eaLnBrk="0" fontAlgn="base" hangingPunct="0">
        <a:spcBef>
          <a:spcPct val="0"/>
        </a:spcBef>
        <a:spcAft>
          <a:spcPct val="0"/>
        </a:spcAft>
        <a:defRPr sz="2700" b="1">
          <a:solidFill>
            <a:srgbClr val="007FA3"/>
          </a:solidFill>
          <a:latin typeface="+mj-lt"/>
          <a:ea typeface="+mj-ea"/>
          <a:cs typeface="+mj-cs"/>
        </a:defRPr>
      </a:lvl1pPr>
      <a:lvl2pPr algn="ctr" rtl="0" eaLnBrk="0" fontAlgn="base" hangingPunct="0">
        <a:spcBef>
          <a:spcPct val="0"/>
        </a:spcBef>
        <a:spcAft>
          <a:spcPct val="0"/>
        </a:spcAft>
        <a:defRPr sz="3000" b="1">
          <a:solidFill>
            <a:srgbClr val="007FA3"/>
          </a:solidFill>
          <a:latin typeface="Arial" pitchFamily="34" charset="0"/>
        </a:defRPr>
      </a:lvl2pPr>
      <a:lvl3pPr algn="ctr" rtl="0" eaLnBrk="0" fontAlgn="base" hangingPunct="0">
        <a:spcBef>
          <a:spcPct val="0"/>
        </a:spcBef>
        <a:spcAft>
          <a:spcPct val="0"/>
        </a:spcAft>
        <a:defRPr sz="3000" b="1">
          <a:solidFill>
            <a:srgbClr val="007FA3"/>
          </a:solidFill>
          <a:latin typeface="Arial" pitchFamily="34" charset="0"/>
        </a:defRPr>
      </a:lvl3pPr>
      <a:lvl4pPr algn="ctr" rtl="0" eaLnBrk="0" fontAlgn="base" hangingPunct="0">
        <a:spcBef>
          <a:spcPct val="0"/>
        </a:spcBef>
        <a:spcAft>
          <a:spcPct val="0"/>
        </a:spcAft>
        <a:defRPr sz="3000" b="1">
          <a:solidFill>
            <a:srgbClr val="007FA3"/>
          </a:solidFill>
          <a:latin typeface="Arial" pitchFamily="34" charset="0"/>
        </a:defRPr>
      </a:lvl4pPr>
      <a:lvl5pPr algn="ctr" rtl="0" eaLnBrk="0" fontAlgn="base" hangingPunct="0">
        <a:spcBef>
          <a:spcPct val="0"/>
        </a:spcBef>
        <a:spcAft>
          <a:spcPct val="0"/>
        </a:spcAft>
        <a:defRPr sz="3000" b="1">
          <a:solidFill>
            <a:srgbClr val="007FA3"/>
          </a:solidFill>
          <a:latin typeface="Arial" pitchFamily="34" charset="0"/>
        </a:defRPr>
      </a:lvl5pPr>
      <a:lvl6pPr marL="342900" algn="ctr" rtl="0" fontAlgn="base">
        <a:spcBef>
          <a:spcPct val="0"/>
        </a:spcBef>
        <a:spcAft>
          <a:spcPct val="0"/>
        </a:spcAft>
        <a:defRPr sz="3300">
          <a:solidFill>
            <a:schemeClr val="tx2"/>
          </a:solidFill>
          <a:latin typeface="Arial" pitchFamily="34" charset="0"/>
        </a:defRPr>
      </a:lvl6pPr>
      <a:lvl7pPr marL="685800" algn="ctr" rtl="0" fontAlgn="base">
        <a:spcBef>
          <a:spcPct val="0"/>
        </a:spcBef>
        <a:spcAft>
          <a:spcPct val="0"/>
        </a:spcAft>
        <a:defRPr sz="3300">
          <a:solidFill>
            <a:schemeClr val="tx2"/>
          </a:solidFill>
          <a:latin typeface="Arial" pitchFamily="34" charset="0"/>
        </a:defRPr>
      </a:lvl7pPr>
      <a:lvl8pPr marL="1028700" algn="ctr" rtl="0" fontAlgn="base">
        <a:spcBef>
          <a:spcPct val="0"/>
        </a:spcBef>
        <a:spcAft>
          <a:spcPct val="0"/>
        </a:spcAft>
        <a:defRPr sz="3300">
          <a:solidFill>
            <a:schemeClr val="tx2"/>
          </a:solidFill>
          <a:latin typeface="Arial" pitchFamily="34" charset="0"/>
        </a:defRPr>
      </a:lvl8pPr>
      <a:lvl9pPr marL="1371600" algn="ctr" rtl="0" fontAlgn="base">
        <a:spcBef>
          <a:spcPct val="0"/>
        </a:spcBef>
        <a:spcAft>
          <a:spcPct val="0"/>
        </a:spcAft>
        <a:defRPr sz="3300">
          <a:solidFill>
            <a:schemeClr val="tx2"/>
          </a:solidFill>
          <a:latin typeface="Arial" pitchFamily="34" charset="0"/>
        </a:defRPr>
      </a:lvl9pPr>
    </p:titleStyle>
    <p:bodyStyle>
      <a:lvl1pPr marL="257175" indent="-257175" algn="l" rtl="0" eaLnBrk="0" fontAlgn="base" hangingPunct="0">
        <a:spcBef>
          <a:spcPct val="20000"/>
        </a:spcBef>
        <a:spcAft>
          <a:spcPct val="0"/>
        </a:spcAft>
        <a:buClr>
          <a:srgbClr val="007FA3"/>
        </a:buClr>
        <a:buChar char="•"/>
        <a:defRPr sz="2400">
          <a:solidFill>
            <a:schemeClr val="tx1"/>
          </a:solidFill>
          <a:latin typeface="+mj-lt"/>
          <a:ea typeface="+mn-ea"/>
          <a:cs typeface="+mn-cs"/>
        </a:defRPr>
      </a:lvl1pPr>
      <a:lvl2pPr marL="557213" indent="-214313" algn="l" rtl="0" eaLnBrk="0" fontAlgn="base" hangingPunct="0">
        <a:spcBef>
          <a:spcPct val="20000"/>
        </a:spcBef>
        <a:spcAft>
          <a:spcPct val="0"/>
        </a:spcAft>
        <a:buClr>
          <a:srgbClr val="007FA3"/>
        </a:buClr>
        <a:buChar char="–"/>
        <a:defRPr sz="2100">
          <a:solidFill>
            <a:schemeClr val="tx1"/>
          </a:solidFill>
          <a:latin typeface="+mj-lt"/>
        </a:defRPr>
      </a:lvl2pPr>
      <a:lvl3pPr marL="857250" indent="-171450" algn="l" rtl="0" eaLnBrk="0" fontAlgn="base" hangingPunct="0">
        <a:spcBef>
          <a:spcPct val="20000"/>
        </a:spcBef>
        <a:spcAft>
          <a:spcPct val="0"/>
        </a:spcAft>
        <a:buClr>
          <a:srgbClr val="007FA3"/>
        </a:buClr>
        <a:buChar char="•"/>
        <a:defRPr sz="1800">
          <a:solidFill>
            <a:schemeClr val="tx1"/>
          </a:solidFill>
          <a:latin typeface="+mj-lt"/>
        </a:defRPr>
      </a:lvl3pPr>
      <a:lvl4pPr marL="1200150" indent="-171450" algn="l" rtl="0" eaLnBrk="0" fontAlgn="base" hangingPunct="0">
        <a:spcBef>
          <a:spcPct val="20000"/>
        </a:spcBef>
        <a:spcAft>
          <a:spcPct val="0"/>
        </a:spcAft>
        <a:buClr>
          <a:srgbClr val="007FA3"/>
        </a:buClr>
        <a:buChar char="–"/>
        <a:defRPr sz="1500">
          <a:solidFill>
            <a:schemeClr val="tx1"/>
          </a:solidFill>
          <a:latin typeface="+mj-lt"/>
        </a:defRPr>
      </a:lvl4pPr>
      <a:lvl5pPr marL="1543050" indent="-171450" algn="l" rtl="0" eaLnBrk="0" fontAlgn="base" hangingPunct="0">
        <a:spcBef>
          <a:spcPct val="20000"/>
        </a:spcBef>
        <a:spcAft>
          <a:spcPct val="0"/>
        </a:spcAft>
        <a:buChar char="»"/>
        <a:defRPr sz="1500">
          <a:solidFill>
            <a:schemeClr val="tx1"/>
          </a:solidFill>
          <a:latin typeface="+mj-lt"/>
        </a:defRPr>
      </a:lvl5pPr>
      <a:lvl6pPr marL="1885950" indent="-171450" algn="l" rtl="0" fontAlgn="base">
        <a:spcBef>
          <a:spcPct val="20000"/>
        </a:spcBef>
        <a:spcAft>
          <a:spcPct val="0"/>
        </a:spcAft>
        <a:buChar char="»"/>
        <a:defRPr sz="1500">
          <a:solidFill>
            <a:schemeClr val="tx1"/>
          </a:solidFill>
          <a:latin typeface="+mn-lt"/>
        </a:defRPr>
      </a:lvl6pPr>
      <a:lvl7pPr marL="2228850" indent="-171450" algn="l" rtl="0" fontAlgn="base">
        <a:spcBef>
          <a:spcPct val="20000"/>
        </a:spcBef>
        <a:spcAft>
          <a:spcPct val="0"/>
        </a:spcAft>
        <a:buChar char="»"/>
        <a:defRPr sz="1500">
          <a:solidFill>
            <a:schemeClr val="tx1"/>
          </a:solidFill>
          <a:latin typeface="+mn-lt"/>
        </a:defRPr>
      </a:lvl7pPr>
      <a:lvl8pPr marL="2571750" indent="-171450" algn="l" rtl="0" fontAlgn="base">
        <a:spcBef>
          <a:spcPct val="20000"/>
        </a:spcBef>
        <a:spcAft>
          <a:spcPct val="0"/>
        </a:spcAft>
        <a:buChar char="»"/>
        <a:defRPr sz="1500">
          <a:solidFill>
            <a:schemeClr val="tx1"/>
          </a:solidFill>
          <a:latin typeface="+mn-lt"/>
        </a:defRPr>
      </a:lvl8pPr>
      <a:lvl9pPr marL="2914650" indent="-171450" algn="l" rtl="0" fontAlgn="base">
        <a:spcBef>
          <a:spcPct val="20000"/>
        </a:spcBef>
        <a:spcAft>
          <a:spcPct val="0"/>
        </a:spcAft>
        <a:buChar char="»"/>
        <a:defRPr sz="1500">
          <a:solidFill>
            <a:schemeClr val="tx1"/>
          </a:solidFill>
          <a:latin typeface="+mn-lt"/>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9.xml"/></Relationships>
</file>

<file path=ppt/slides/_rels/slide10.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3.gif"/><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9.xml"/><Relationship Id="rId4" Type="http://schemas.openxmlformats.org/officeDocument/2006/relationships/image" Target="../media/image9.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6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6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19.xml"/></Relationships>
</file>

<file path=ppt/slides/_rels/slide7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19.xml"/></Relationships>
</file>

<file path=ppt/slides/_rels/slide7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19.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44EB52C-187A-4233-8479-BF53A6EC3191}"/>
              </a:ext>
            </a:extLst>
          </p:cNvPr>
          <p:cNvSpPr txBox="1">
            <a:spLocks/>
          </p:cNvSpPr>
          <p:nvPr/>
        </p:nvSpPr>
        <p:spPr bwMode="auto">
          <a:xfrm>
            <a:off x="260350" y="112713"/>
            <a:ext cx="8502650" cy="1660525"/>
          </a:xfrm>
          <a:prstGeom prst="rect">
            <a:avLst/>
          </a:prstGeom>
          <a:noFill/>
          <a:ln w="9525">
            <a:noFill/>
            <a:miter lim="800000"/>
            <a:headEnd/>
            <a:tailEnd/>
          </a:ln>
        </p:spPr>
        <p:txBody>
          <a:bodyPr/>
          <a:lst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pitchFamily="34" charset="0"/>
              </a:defRPr>
            </a:lvl2pPr>
            <a:lvl3pPr algn="ctr" rtl="0" eaLnBrk="0" fontAlgn="base" hangingPunct="0">
              <a:spcBef>
                <a:spcPct val="0"/>
              </a:spcBef>
              <a:spcAft>
                <a:spcPct val="0"/>
              </a:spcAft>
              <a:defRPr sz="4400">
                <a:solidFill>
                  <a:schemeClr val="tx2"/>
                </a:solidFill>
                <a:latin typeface="Arial" pitchFamily="34" charset="0"/>
              </a:defRPr>
            </a:lvl3pPr>
            <a:lvl4pPr algn="ctr" rtl="0" eaLnBrk="0" fontAlgn="base" hangingPunct="0">
              <a:spcBef>
                <a:spcPct val="0"/>
              </a:spcBef>
              <a:spcAft>
                <a:spcPct val="0"/>
              </a:spcAft>
              <a:defRPr sz="4400">
                <a:solidFill>
                  <a:schemeClr val="tx2"/>
                </a:solidFill>
                <a:latin typeface="Arial" pitchFamily="34" charset="0"/>
              </a:defRPr>
            </a:lvl4pPr>
            <a:lvl5pPr algn="ctr" rtl="0" eaLnBrk="0" fontAlgn="base" hangingPunct="0">
              <a:spcBef>
                <a:spcPct val="0"/>
              </a:spcBef>
              <a:spcAft>
                <a:spcPct val="0"/>
              </a:spcAft>
              <a:defRPr sz="4400">
                <a:solidFill>
                  <a:schemeClr val="tx2"/>
                </a:solidFill>
                <a:latin typeface="Arial" pitchFamily="34" charset="0"/>
              </a:defRPr>
            </a:lvl5pPr>
            <a:lvl6pPr marL="457200" algn="ctr" rtl="0" fontAlgn="base">
              <a:spcBef>
                <a:spcPct val="0"/>
              </a:spcBef>
              <a:spcAft>
                <a:spcPct val="0"/>
              </a:spcAft>
              <a:defRPr sz="4400">
                <a:solidFill>
                  <a:schemeClr val="tx2"/>
                </a:solidFill>
                <a:latin typeface="Arial" pitchFamily="34" charset="0"/>
              </a:defRPr>
            </a:lvl6pPr>
            <a:lvl7pPr marL="914400" algn="ctr" rtl="0" fontAlgn="base">
              <a:spcBef>
                <a:spcPct val="0"/>
              </a:spcBef>
              <a:spcAft>
                <a:spcPct val="0"/>
              </a:spcAft>
              <a:defRPr sz="4400">
                <a:solidFill>
                  <a:schemeClr val="tx2"/>
                </a:solidFill>
                <a:latin typeface="Arial" pitchFamily="34" charset="0"/>
              </a:defRPr>
            </a:lvl7pPr>
            <a:lvl8pPr marL="1371600" algn="ctr" rtl="0" fontAlgn="base">
              <a:spcBef>
                <a:spcPct val="0"/>
              </a:spcBef>
              <a:spcAft>
                <a:spcPct val="0"/>
              </a:spcAft>
              <a:defRPr sz="4400">
                <a:solidFill>
                  <a:schemeClr val="tx2"/>
                </a:solidFill>
                <a:latin typeface="Arial" pitchFamily="34" charset="0"/>
              </a:defRPr>
            </a:lvl8pPr>
            <a:lvl9pPr marL="1828800" algn="ctr" rtl="0" fontAlgn="base">
              <a:spcBef>
                <a:spcPct val="0"/>
              </a:spcBef>
              <a:spcAft>
                <a:spcPct val="0"/>
              </a:spcAft>
              <a:defRPr sz="4400">
                <a:solidFill>
                  <a:schemeClr val="tx2"/>
                </a:solidFill>
                <a:latin typeface="Arial" pitchFamily="34" charset="0"/>
              </a:defRPr>
            </a:lvl9pPr>
          </a:lstStyle>
          <a:p>
            <a:pPr marL="0" marR="0" lvl="0" indent="0" algn="l" defTabSz="914400" rtl="0" eaLnBrk="0" fontAlgn="base" latinLnBrk="0" hangingPunct="0">
              <a:lnSpc>
                <a:spcPct val="100000"/>
              </a:lnSpc>
              <a:spcBef>
                <a:spcPts val="900"/>
              </a:spcBef>
              <a:spcAft>
                <a:spcPct val="0"/>
              </a:spcAft>
              <a:buClrTx/>
              <a:buSzTx/>
              <a:buFontTx/>
              <a:buNone/>
              <a:tabLst/>
              <a:defRPr/>
            </a:pPr>
            <a:r>
              <a:rPr kumimoji="0" lang="en-IN" sz="3600" b="1" i="0" u="none" strike="noStrike" kern="1200" cap="none" spc="0" normalizeH="0" baseline="0" noProof="0" dirty="0">
                <a:ln>
                  <a:noFill/>
                </a:ln>
                <a:solidFill>
                  <a:srgbClr val="007BA4"/>
                </a:solidFill>
                <a:effectLst/>
                <a:uLnTx/>
                <a:uFillTx/>
                <a:latin typeface="Arial"/>
                <a:ea typeface="+mj-ea"/>
                <a:cs typeface="+mj-cs"/>
              </a:rPr>
              <a:t>Designing User Experience</a:t>
            </a:r>
          </a:p>
          <a:p>
            <a:pPr marL="0" marR="0" lvl="0" indent="0" algn="l" defTabSz="914400" rtl="0" eaLnBrk="0" fontAlgn="base" latinLnBrk="0" hangingPunct="0">
              <a:lnSpc>
                <a:spcPct val="100000"/>
              </a:lnSpc>
              <a:spcBef>
                <a:spcPts val="900"/>
              </a:spcBef>
              <a:spcAft>
                <a:spcPct val="0"/>
              </a:spcAft>
              <a:buClrTx/>
              <a:buSzTx/>
              <a:buFontTx/>
              <a:buNone/>
              <a:tabLst/>
              <a:defRPr/>
            </a:pPr>
            <a:r>
              <a:rPr kumimoji="0" lang="en-US" sz="2800" b="1" i="0" u="none" strike="noStrike" kern="0" cap="none" spc="0" normalizeH="0" baseline="0" noProof="0" dirty="0">
                <a:ln>
                  <a:noFill/>
                </a:ln>
                <a:solidFill>
                  <a:srgbClr val="007FA3"/>
                </a:solidFill>
                <a:effectLst/>
                <a:uLnTx/>
                <a:uFillTx/>
                <a:latin typeface="Arial"/>
                <a:ea typeface="+mj-ea"/>
                <a:cs typeface="Arial" panose="020B0604020202020204" pitchFamily="34" charset="0"/>
              </a:rPr>
              <a:t>A guide to HCI, UX and Interaction Design</a:t>
            </a:r>
          </a:p>
          <a:p>
            <a:pPr marL="0" marR="0" lvl="0" indent="0" algn="l" defTabSz="914400" rtl="0" eaLnBrk="0" fontAlgn="base" latinLnBrk="0" hangingPunct="0">
              <a:lnSpc>
                <a:spcPct val="100000"/>
              </a:lnSpc>
              <a:spcBef>
                <a:spcPts val="900"/>
              </a:spcBef>
              <a:spcAft>
                <a:spcPct val="0"/>
              </a:spcAft>
              <a:buClrTx/>
              <a:buSzTx/>
              <a:buFontTx/>
              <a:buNone/>
              <a:tabLst/>
              <a:defRPr/>
            </a:pPr>
            <a:r>
              <a:rPr kumimoji="0" lang="en-US" sz="2000" b="1" i="0" u="none" strike="noStrike" kern="0" cap="none" spc="0" normalizeH="0" baseline="0" noProof="0" dirty="0">
                <a:ln>
                  <a:noFill/>
                </a:ln>
                <a:solidFill>
                  <a:srgbClr val="007FA3"/>
                </a:solidFill>
                <a:effectLst/>
                <a:uLnTx/>
                <a:uFillTx/>
                <a:latin typeface="Arial"/>
                <a:ea typeface="+mj-ea"/>
                <a:cs typeface="Arial" panose="020B0604020202020204" pitchFamily="34" charset="0"/>
              </a:rPr>
              <a:t>Fourth Edition</a:t>
            </a:r>
          </a:p>
        </p:txBody>
      </p:sp>
      <p:pic>
        <p:nvPicPr>
          <p:cNvPr id="6" name="Picture 5">
            <a:extLst>
              <a:ext uri="{FF2B5EF4-FFF2-40B4-BE49-F238E27FC236}">
                <a16:creationId xmlns:a16="http://schemas.microsoft.com/office/drawing/2014/main" id="{1613632F-15D7-468D-90F9-2EB3B877691E}"/>
              </a:ext>
            </a:extLst>
          </p:cNvPr>
          <p:cNvPicPr>
            <a:picLocks noChangeAspect="1"/>
          </p:cNvPicPr>
          <p:nvPr/>
        </p:nvPicPr>
        <p:blipFill>
          <a:blip r:embed="rId3"/>
          <a:stretch>
            <a:fillRect/>
          </a:stretch>
        </p:blipFill>
        <p:spPr>
          <a:xfrm>
            <a:off x="466725" y="1852613"/>
            <a:ext cx="3176588" cy="4316412"/>
          </a:xfrm>
          <a:prstGeom prst="rect">
            <a:avLst/>
          </a:prstGeom>
          <a:effectLst>
            <a:outerShdw blurRad="50800" dist="38100" dir="2700000" algn="tl" rotWithShape="0">
              <a:prstClr val="black">
                <a:alpha val="40000"/>
              </a:prstClr>
            </a:outerShdw>
          </a:effectLst>
        </p:spPr>
      </p:pic>
      <p:sp>
        <p:nvSpPr>
          <p:cNvPr id="8" name="Text Placeholder 4">
            <a:extLst>
              <a:ext uri="{FF2B5EF4-FFF2-40B4-BE49-F238E27FC236}">
                <a16:creationId xmlns:a16="http://schemas.microsoft.com/office/drawing/2014/main" id="{28446CBD-3AB4-4AB5-B85B-3970E65020BB}"/>
              </a:ext>
            </a:extLst>
          </p:cNvPr>
          <p:cNvSpPr txBox="1">
            <a:spLocks/>
          </p:cNvSpPr>
          <p:nvPr/>
        </p:nvSpPr>
        <p:spPr bwMode="auto">
          <a:xfrm>
            <a:off x="4716464" y="2906713"/>
            <a:ext cx="4068762" cy="1044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a:spcBef>
                <a:spcPts val="1200"/>
              </a:spcBef>
              <a:buFontTx/>
              <a:buNone/>
              <a:defRPr/>
            </a:pPr>
            <a:r>
              <a:rPr lang="en-US" sz="3000" kern="0" dirty="0"/>
              <a:t>Chapter 10</a:t>
            </a:r>
          </a:p>
          <a:p>
            <a:pPr marL="0" indent="0">
              <a:spcBef>
                <a:spcPts val="1200"/>
              </a:spcBef>
              <a:buFontTx/>
              <a:buNone/>
              <a:defRPr/>
            </a:pPr>
            <a:r>
              <a:rPr lang="en-US" sz="2200" kern="0" dirty="0"/>
              <a:t>Evaluation</a:t>
            </a:r>
          </a:p>
        </p:txBody>
      </p:sp>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7961" y="851195"/>
            <a:ext cx="3603200" cy="5143500"/>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43144" y="851195"/>
            <a:ext cx="4915278" cy="5143500"/>
          </a:xfrm>
          <a:prstGeom prst="rect">
            <a:avLst/>
          </a:prstGeom>
        </p:spPr>
      </p:pic>
    </p:spTree>
    <p:extLst>
      <p:ext uri="{BB962C8B-B14F-4D97-AF65-F5344CB8AC3E}">
        <p14:creationId xmlns:p14="http://schemas.microsoft.com/office/powerpoint/2010/main" val="2721622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264319"/>
            <a:ext cx="7886700" cy="725488"/>
          </a:xfrm>
        </p:spPr>
        <p:txBody>
          <a:bodyPr/>
          <a:lstStyle/>
          <a:p>
            <a:r>
              <a:rPr lang="en-US" sz="3600" b="1" i="0" u="none" strike="noStrike" kern="1400" baseline="0" dirty="0">
                <a:latin typeface="Arial" panose="020B0604020202020204" pitchFamily="34" charset="0"/>
              </a:rPr>
              <a:t>Data analytics (1 of 2)</a:t>
            </a:r>
          </a:p>
        </p:txBody>
      </p:sp>
      <p:sp>
        <p:nvSpPr>
          <p:cNvPr id="3" name="Text Placeholder 2"/>
          <p:cNvSpPr>
            <a:spLocks noGrp="1"/>
          </p:cNvSpPr>
          <p:nvPr>
            <p:ph type="body" idx="4294967295"/>
          </p:nvPr>
        </p:nvSpPr>
        <p:spPr>
          <a:xfrm>
            <a:off x="657225" y="1425574"/>
            <a:ext cx="7886700" cy="4727575"/>
          </a:xfrm>
        </p:spPr>
        <p:txBody>
          <a:bodyPr>
            <a:noAutofit/>
          </a:bodyPr>
          <a:lstStyle/>
          <a:p>
            <a:pPr marL="361950" indent="-361950"/>
            <a:r>
              <a:rPr lang="en-US" sz="2000" b="0" i="0" u="none" strike="noStrike" baseline="0" dirty="0">
                <a:latin typeface="Arial" panose="020B0604020202020204" pitchFamily="34" charset="0"/>
              </a:rPr>
              <a:t>It has often been said that this is the era of ‘big data’. </a:t>
            </a:r>
          </a:p>
          <a:p>
            <a:pPr marL="361950" indent="-361950"/>
            <a:r>
              <a:rPr lang="en-US" sz="2000" b="0" i="0" u="none" strike="noStrike" baseline="0" dirty="0">
                <a:latin typeface="Arial" panose="020B0604020202020204" pitchFamily="34" charset="0"/>
              </a:rPr>
              <a:t>Huge amounts of data are being generated across many different fields. </a:t>
            </a:r>
          </a:p>
          <a:p>
            <a:pPr marL="361950" indent="-361950"/>
            <a:r>
              <a:rPr lang="en-US" sz="2000" b="0" i="0" u="none" strike="noStrike" baseline="0" dirty="0">
                <a:latin typeface="Arial" panose="020B0604020202020204" pitchFamily="34" charset="0"/>
              </a:rPr>
              <a:t>The Internet of Things (IoT) refers to the interconnectedness of sensors and devices with one another and across the internet. </a:t>
            </a:r>
          </a:p>
          <a:p>
            <a:pPr marL="361950" indent="-361950"/>
            <a:r>
              <a:rPr lang="en-US" sz="2000" b="0" i="0" u="none" strike="noStrike" baseline="0" dirty="0">
                <a:latin typeface="Arial" panose="020B0604020202020204" pitchFamily="34" charset="0"/>
              </a:rPr>
              <a:t>Through these connections, vast amounts of data are gathered and processed potentially providing new insights into many aspects of our environment. </a:t>
            </a:r>
          </a:p>
          <a:p>
            <a:pPr marL="361950" indent="-361950"/>
            <a:r>
              <a:rPr lang="en-US" sz="2000" b="0" i="0" u="none" strike="noStrike" baseline="0" dirty="0">
                <a:latin typeface="Arial" panose="020B0604020202020204" pitchFamily="34" charset="0"/>
              </a:rPr>
              <a:t>Mobile devices are collecting increasing amounts of personal data such as how many steps someone has taken in a day. </a:t>
            </a:r>
          </a:p>
          <a:p>
            <a:pPr marL="361950" indent="-361950"/>
            <a:r>
              <a:rPr lang="en-US" sz="2000" b="0" i="0" u="none" strike="noStrike" baseline="0" dirty="0">
                <a:latin typeface="Arial" panose="020B0604020202020204" pitchFamily="34" charset="0"/>
              </a:rPr>
              <a:t>Other sensors measure heart rate, blood pressure or levels of excitement in a person. </a:t>
            </a:r>
          </a:p>
          <a:p>
            <a:pPr marL="361950" indent="-361950"/>
            <a:r>
              <a:rPr lang="en-US" sz="2000" b="0" i="0" u="none" strike="noStrike" baseline="0" dirty="0">
                <a:latin typeface="Arial" panose="020B0604020202020204" pitchFamily="34" charset="0"/>
              </a:rPr>
              <a:t>As with IoT, this data has the potential to provide new insights into people’s behaviours and performance.</a:t>
            </a:r>
          </a:p>
        </p:txBody>
      </p:sp>
    </p:spTree>
    <p:extLst>
      <p:ext uri="{BB962C8B-B14F-4D97-AF65-F5344CB8AC3E}">
        <p14:creationId xmlns:p14="http://schemas.microsoft.com/office/powerpoint/2010/main" val="908684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254794"/>
            <a:ext cx="7886700" cy="744538"/>
          </a:xfrm>
        </p:spPr>
        <p:txBody>
          <a:bodyPr/>
          <a:lstStyle/>
          <a:p>
            <a:r>
              <a:rPr lang="en-US" sz="3600" b="1" i="0" u="none" strike="noStrike" kern="1400" baseline="0" dirty="0">
                <a:latin typeface="Arial" panose="020B0604020202020204" pitchFamily="34" charset="0"/>
              </a:rPr>
              <a:t>The quantified self (QS)</a:t>
            </a:r>
          </a:p>
        </p:txBody>
      </p:sp>
      <p:sp>
        <p:nvSpPr>
          <p:cNvPr id="3" name="Text Placeholder 2"/>
          <p:cNvSpPr>
            <a:spLocks noGrp="1"/>
          </p:cNvSpPr>
          <p:nvPr>
            <p:ph type="body" idx="4294967295"/>
          </p:nvPr>
        </p:nvSpPr>
        <p:spPr>
          <a:xfrm>
            <a:off x="654050" y="1463809"/>
            <a:ext cx="4500563" cy="4547555"/>
          </a:xfrm>
        </p:spPr>
        <p:txBody>
          <a:bodyPr>
            <a:noAutofit/>
          </a:bodyPr>
          <a:lstStyle/>
          <a:p>
            <a:pPr marL="357188" indent="-357188"/>
            <a:r>
              <a:rPr lang="en-US" sz="1400" b="0" i="0" u="none" strike="noStrike" baseline="0" dirty="0">
                <a:latin typeface="Arial" panose="020B0604020202020204" pitchFamily="34" charset="0"/>
              </a:rPr>
              <a:t>The availability of various bio-sensors in mobile and wearable devices has led to a movement known as the quantified self or personal analytics. </a:t>
            </a:r>
          </a:p>
          <a:p>
            <a:pPr marL="357188" indent="-357188"/>
            <a:r>
              <a:rPr lang="en-US" sz="1400" b="0" i="0" u="none" strike="noStrike" baseline="0" dirty="0">
                <a:latin typeface="Arial" panose="020B0604020202020204" pitchFamily="34" charset="0"/>
              </a:rPr>
              <a:t>Frequently associated with trying to get people to behave in a more healthy way, QS poses interesting questions about data gathering and use. </a:t>
            </a:r>
          </a:p>
          <a:p>
            <a:pPr marL="357188" indent="-357188"/>
            <a:r>
              <a:rPr lang="en-US" sz="1400" b="0" i="0" u="none" strike="noStrike" baseline="0" dirty="0">
                <a:latin typeface="Arial" panose="020B0604020202020204" pitchFamily="34" charset="0"/>
              </a:rPr>
              <a:t>For example, a watch will vibrate if a wearer has not stood up or moved around for an hour. </a:t>
            </a:r>
          </a:p>
          <a:p>
            <a:pPr marL="357188" indent="-357188"/>
            <a:r>
              <a:rPr lang="en-US" sz="1400" b="0" i="0" u="none" strike="noStrike" baseline="0" dirty="0">
                <a:latin typeface="Arial" panose="020B0604020202020204" pitchFamily="34" charset="0"/>
              </a:rPr>
              <a:t>It monitors and displays heart rate data.</a:t>
            </a:r>
          </a:p>
          <a:p>
            <a:pPr marL="357188" lvl="0" indent="-357188"/>
            <a:r>
              <a:rPr lang="en-US" sz="1400" b="0" i="0" u="none" strike="noStrike" baseline="0" dirty="0">
                <a:latin typeface="Arial" panose="020B0604020202020204" pitchFamily="34" charset="0"/>
              </a:rPr>
              <a:t>Other personal data such as the number of steps someone has taken in a day or the number of stairs they have climbed are presented on personal ‘dashboard’ visualizations. How people react to these various representations of themselves is an interesting issue (e.g. see </a:t>
            </a:r>
            <a:r>
              <a:rPr lang="en-US" sz="1400" dirty="0"/>
              <a:t>Choe </a:t>
            </a:r>
            <a:r>
              <a:rPr lang="en-US" sz="1400" i="1" dirty="0"/>
              <a:t>et al</a:t>
            </a:r>
            <a:r>
              <a:rPr lang="en-US" sz="1400" dirty="0"/>
              <a:t>., 2014</a:t>
            </a:r>
            <a:r>
              <a:rPr lang="en-US" sz="1400" b="0" i="0" u="none" strike="noStrike" baseline="0" dirty="0">
                <a:latin typeface="Arial" panose="020B0604020202020204" pitchFamily="34" charset="0"/>
              </a:rPr>
              <a:t>).</a:t>
            </a:r>
          </a:p>
        </p:txBody>
      </p:sp>
      <p:pic>
        <p:nvPicPr>
          <p:cNvPr id="4" name="Picture 3"/>
          <p:cNvPicPr>
            <a:picLocks noChangeAspect="1"/>
          </p:cNvPicPr>
          <p:nvPr/>
        </p:nvPicPr>
        <p:blipFill>
          <a:blip r:embed="rId3"/>
          <a:stretch>
            <a:fillRect/>
          </a:stretch>
        </p:blipFill>
        <p:spPr>
          <a:xfrm>
            <a:off x="5207214" y="2363164"/>
            <a:ext cx="3534466" cy="2435260"/>
          </a:xfrm>
          <a:prstGeom prst="rect">
            <a:avLst/>
          </a:prstGeom>
        </p:spPr>
      </p:pic>
    </p:spTree>
    <p:extLst>
      <p:ext uri="{BB962C8B-B14F-4D97-AF65-F5344CB8AC3E}">
        <p14:creationId xmlns:p14="http://schemas.microsoft.com/office/powerpoint/2010/main" val="3657039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214246"/>
            <a:ext cx="7886700" cy="839788"/>
          </a:xfrm>
        </p:spPr>
        <p:txBody>
          <a:bodyPr/>
          <a:lstStyle/>
          <a:p>
            <a:r>
              <a:rPr lang="en-US" sz="3600" b="1" i="0" u="none" strike="noStrike" kern="1400" baseline="0" dirty="0">
                <a:latin typeface="Arial" panose="020B0604020202020204" pitchFamily="34" charset="0"/>
              </a:rPr>
              <a:t>Data analytics (2 of 2)</a:t>
            </a:r>
          </a:p>
        </p:txBody>
      </p:sp>
      <p:sp>
        <p:nvSpPr>
          <p:cNvPr id="3" name="Text Placeholder 2"/>
          <p:cNvSpPr>
            <a:spLocks noGrp="1"/>
          </p:cNvSpPr>
          <p:nvPr>
            <p:ph type="body" idx="4294967295"/>
          </p:nvPr>
        </p:nvSpPr>
        <p:spPr>
          <a:xfrm>
            <a:off x="664302" y="1435417"/>
            <a:ext cx="7886700" cy="3982944"/>
          </a:xfrm>
        </p:spPr>
        <p:txBody>
          <a:bodyPr>
            <a:noAutofit/>
          </a:bodyPr>
          <a:lstStyle/>
          <a:p>
            <a:pPr marL="374650" indent="-374650"/>
            <a:r>
              <a:rPr lang="en-US" sz="1800" b="0" i="0" u="none" strike="noStrike" baseline="0" dirty="0">
                <a:latin typeface="Arial" panose="020B0604020202020204" pitchFamily="34" charset="0"/>
              </a:rPr>
              <a:t>In terms of evaluating UX and other aspects of interactive systems design, data analytics provides designers with data on system performance and the behaviours of individuals in interacting with systems and services. </a:t>
            </a:r>
          </a:p>
          <a:p>
            <a:pPr marL="374650" indent="-374650"/>
            <a:r>
              <a:rPr lang="en-US" sz="1800" b="0" i="0" u="none" strike="noStrike" baseline="0" dirty="0">
                <a:latin typeface="Arial" panose="020B0604020202020204" pitchFamily="34" charset="0"/>
              </a:rPr>
              <a:t>Data analytics also provides designers with interesting visualizations of the data and tools to help manipulate and analyse the data. </a:t>
            </a:r>
          </a:p>
          <a:p>
            <a:pPr marL="374650" indent="-374650"/>
            <a:r>
              <a:rPr lang="en-US" sz="1800" b="0" i="0" u="none" strike="noStrike" baseline="0" dirty="0">
                <a:latin typeface="Arial" panose="020B0604020202020204" pitchFamily="34" charset="0"/>
              </a:rPr>
              <a:t>The best known of the data analytics providers is Google Analytics. </a:t>
            </a:r>
          </a:p>
          <a:p>
            <a:pPr marL="374650" indent="-374650"/>
            <a:r>
              <a:rPr lang="en-US" sz="1800" b="0" i="0" u="none" strike="noStrike" baseline="0" dirty="0">
                <a:latin typeface="Arial" panose="020B0604020202020204" pitchFamily="34" charset="0"/>
              </a:rPr>
              <a:t>This is a free service that provides data about where users to websites and apps have come from (including their country, and potentially more detailed information about location and the device they were using) and what they did when they interacted with the system (such as how long they used the system, which pages of a site they visited, the order that they viewed pages and so on). </a:t>
            </a:r>
          </a:p>
        </p:txBody>
      </p:sp>
    </p:spTree>
    <p:extLst>
      <p:ext uri="{BB962C8B-B14F-4D97-AF65-F5344CB8AC3E}">
        <p14:creationId xmlns:p14="http://schemas.microsoft.com/office/powerpoint/2010/main" val="2882075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3">
            <a:extLst>
              <a:ext uri="{FF2B5EF4-FFF2-40B4-BE49-F238E27FC236}">
                <a16:creationId xmlns:a16="http://schemas.microsoft.com/office/drawing/2014/main" id="{16A3A1FD-81DD-405B-B0EE-275784DFE431}"/>
              </a:ext>
            </a:extLst>
          </p:cNvPr>
          <p:cNvSpPr txBox="1">
            <a:spLocks noChangeArrowheads="1"/>
          </p:cNvSpPr>
          <p:nvPr/>
        </p:nvSpPr>
        <p:spPr bwMode="auto">
          <a:xfrm>
            <a:off x="644886" y="317817"/>
            <a:ext cx="8140339"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ts val="0"/>
              </a:spcBef>
              <a:buFontTx/>
              <a:buNone/>
              <a:defRPr/>
            </a:pPr>
            <a:r>
              <a:rPr lang="en-GB" altLang="en-US" sz="3600" b="1" dirty="0">
                <a:solidFill>
                  <a:srgbClr val="007BA4"/>
                </a:solidFill>
                <a:latin typeface="+mj-lt"/>
                <a:cs typeface="Times New Roman" panose="02020603050405020304" pitchFamily="18" charset="0"/>
              </a:rPr>
              <a:t>Figure 10.4 </a:t>
            </a:r>
          </a:p>
          <a:p>
            <a:pPr>
              <a:spcBef>
                <a:spcPts val="0"/>
              </a:spcBef>
              <a:buFontTx/>
              <a:buNone/>
              <a:defRPr/>
            </a:pPr>
            <a:r>
              <a:rPr lang="en-US" altLang="en-US" sz="3600" b="1" dirty="0">
                <a:solidFill>
                  <a:srgbClr val="007BA4"/>
                </a:solidFill>
                <a:latin typeface="+mj-lt"/>
                <a:cs typeface="Times New Roman" panose="02020603050405020304" pitchFamily="18" charset="0"/>
              </a:rPr>
              <a:t>Analytics for Apps dashboard</a:t>
            </a:r>
            <a:endParaRPr lang="en-GB" altLang="en-US" sz="3600" b="1" dirty="0">
              <a:solidFill>
                <a:srgbClr val="007BA4"/>
              </a:solidFill>
              <a:latin typeface="+mj-lt"/>
              <a:cs typeface="Times New Roman" panose="02020603050405020304" pitchFamily="18" charset="0"/>
            </a:endParaRPr>
          </a:p>
        </p:txBody>
      </p:sp>
      <p:pic>
        <p:nvPicPr>
          <p:cNvPr id="5" name="Picture 1">
            <a:extLst>
              <a:ext uri="{FF2B5EF4-FFF2-40B4-BE49-F238E27FC236}">
                <a16:creationId xmlns:a16="http://schemas.microsoft.com/office/drawing/2014/main" id="{7E131256-4987-42FF-A680-B080510024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auto">
          <a:xfrm>
            <a:off x="1409700" y="1662195"/>
            <a:ext cx="6324600" cy="44861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5791855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292894"/>
            <a:ext cx="7886700" cy="687388"/>
          </a:xfrm>
        </p:spPr>
        <p:txBody>
          <a:bodyPr/>
          <a:lstStyle/>
          <a:p>
            <a:r>
              <a:rPr lang="en-US" sz="3600" b="1" i="0" u="none" strike="noStrike" kern="1400" baseline="0" dirty="0">
                <a:latin typeface="Arial" panose="020B0604020202020204" pitchFamily="34" charset="0"/>
              </a:rPr>
              <a:t>Facebook analytics</a:t>
            </a:r>
            <a:r>
              <a:rPr lang="en-US" sz="3600" b="0" i="0" u="none" strike="noStrike" kern="1400" baseline="0" dirty="0">
                <a:latin typeface="Arial" panose="020B0604020202020204" pitchFamily="34" charset="0"/>
              </a:rPr>
              <a:t> </a:t>
            </a:r>
          </a:p>
        </p:txBody>
      </p:sp>
      <p:sp>
        <p:nvSpPr>
          <p:cNvPr id="3" name="Text Placeholder 2"/>
          <p:cNvSpPr>
            <a:spLocks noGrp="1"/>
          </p:cNvSpPr>
          <p:nvPr>
            <p:ph type="body" idx="4294967295"/>
          </p:nvPr>
        </p:nvSpPr>
        <p:spPr>
          <a:xfrm>
            <a:off x="657229" y="1436663"/>
            <a:ext cx="7858121" cy="3525837"/>
          </a:xfrm>
        </p:spPr>
        <p:txBody>
          <a:bodyPr>
            <a:noAutofit/>
          </a:bodyPr>
          <a:lstStyle/>
          <a:p>
            <a:pPr marL="361950" indent="-361950"/>
            <a:r>
              <a:rPr lang="en-US" sz="1600" b="0" i="0" u="none" strike="noStrike" baseline="0" dirty="0">
                <a:latin typeface="Arial" panose="020B0604020202020204" pitchFamily="34" charset="0"/>
              </a:rPr>
              <a:t>Facebook analytics for apps is a free service that can be installed and provides information about who used an app on Facebook. </a:t>
            </a:r>
          </a:p>
          <a:p>
            <a:pPr marL="361950" indent="-361950"/>
            <a:r>
              <a:rPr lang="en-US" sz="1600" b="0" i="0" u="none" strike="noStrike" baseline="0" dirty="0">
                <a:latin typeface="Arial" panose="020B0604020202020204" pitchFamily="34" charset="0"/>
              </a:rPr>
              <a:t>Since users on Facebook have often provided a lot of personal information, more details of the users can be found. </a:t>
            </a:r>
          </a:p>
          <a:p>
            <a:pPr marL="361950" indent="-361950"/>
            <a:r>
              <a:rPr lang="en-US" sz="1600" b="0" i="0" u="none" strike="noStrike" baseline="0" dirty="0">
                <a:latin typeface="Arial" panose="020B0604020202020204" pitchFamily="34" charset="0"/>
              </a:rPr>
              <a:t>Google Analytics can provide demographic information based on what users have told them, sing a similar formula as that used to target Google Ads (advertisements). </a:t>
            </a:r>
          </a:p>
          <a:p>
            <a:pPr marL="361950" indent="-361950"/>
            <a:r>
              <a:rPr lang="en-US" sz="1600" b="0" i="0" u="none" strike="noStrike" baseline="0" dirty="0">
                <a:latin typeface="Arial" panose="020B0604020202020204" pitchFamily="34" charset="0"/>
              </a:rPr>
              <a:t>The data from Google or Facebook analytics is displayed using a ‘dashboard’. </a:t>
            </a:r>
          </a:p>
        </p:txBody>
      </p:sp>
    </p:spTree>
    <p:extLst>
      <p:ext uri="{BB962C8B-B14F-4D97-AF65-F5344CB8AC3E}">
        <p14:creationId xmlns:p14="http://schemas.microsoft.com/office/powerpoint/2010/main" val="13292571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314099"/>
            <a:ext cx="7886700" cy="643846"/>
          </a:xfrm>
        </p:spPr>
        <p:txBody>
          <a:bodyPr/>
          <a:lstStyle/>
          <a:p>
            <a:r>
              <a:rPr lang="en-US" sz="3600" b="1" i="0" u="none" strike="noStrike" kern="1400" baseline="0" dirty="0">
                <a:latin typeface="Arial" panose="020B0604020202020204" pitchFamily="34" charset="0"/>
              </a:rPr>
              <a:t>Facebook analytics for apps</a:t>
            </a:r>
            <a:r>
              <a:rPr lang="en-US" sz="3600" b="0" i="0" u="none" strike="noStrike" kern="1400" baseline="0" dirty="0">
                <a:latin typeface="Arial" panose="020B0604020202020204" pitchFamily="34" charset="0"/>
              </a:rPr>
              <a:t> </a:t>
            </a:r>
          </a:p>
        </p:txBody>
      </p:sp>
      <p:sp>
        <p:nvSpPr>
          <p:cNvPr id="3" name="Text Placeholder 2"/>
          <p:cNvSpPr>
            <a:spLocks noGrp="1"/>
          </p:cNvSpPr>
          <p:nvPr>
            <p:ph type="body" idx="4294967295"/>
          </p:nvPr>
        </p:nvSpPr>
        <p:spPr>
          <a:xfrm>
            <a:off x="663575" y="1425712"/>
            <a:ext cx="8306689" cy="4335008"/>
          </a:xfrm>
        </p:spPr>
        <p:txBody>
          <a:bodyPr>
            <a:noAutofit/>
          </a:bodyPr>
          <a:lstStyle/>
          <a:p>
            <a:pPr marL="358775" indent="-358775"/>
            <a:r>
              <a:rPr lang="en-US" sz="1800" b="0" i="0" u="none" strike="noStrike" baseline="0" dirty="0">
                <a:latin typeface="Arial" panose="020B0604020202020204" pitchFamily="34" charset="0"/>
              </a:rPr>
              <a:t>Using these data analytics services, designers can examine the activities of individuals and different groups such as Android phone users, people who accessed from a desktop machine using a particular browser and people who access the site from a particular location. </a:t>
            </a:r>
          </a:p>
          <a:p>
            <a:pPr marL="358775" indent="-358775"/>
            <a:r>
              <a:rPr lang="en-US" sz="1800" b="0" i="0" u="none" strike="noStrike" baseline="0" dirty="0">
                <a:latin typeface="Arial" panose="020B0604020202020204" pitchFamily="34" charset="0"/>
              </a:rPr>
              <a:t>Other important data for web analytics includes the number of visitors to a site over a period of time, the ‘bounce rate’ (the number of people who visited a site and then immediately left the site, without looking at any content), the number of pages viewed per session, time spent viewing pages and so on.</a:t>
            </a:r>
          </a:p>
        </p:txBody>
      </p:sp>
    </p:spTree>
    <p:extLst>
      <p:ext uri="{BB962C8B-B14F-4D97-AF65-F5344CB8AC3E}">
        <p14:creationId xmlns:p14="http://schemas.microsoft.com/office/powerpoint/2010/main" val="5518680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284163"/>
            <a:ext cx="7886700" cy="687388"/>
          </a:xfrm>
        </p:spPr>
        <p:txBody>
          <a:bodyPr/>
          <a:lstStyle/>
          <a:p>
            <a:r>
              <a:rPr lang="en-US" sz="3600" b="1" i="0" u="none" strike="noStrike" kern="1400" baseline="0" dirty="0">
                <a:latin typeface="Arial" panose="020B0604020202020204" pitchFamily="34" charset="0"/>
              </a:rPr>
              <a:t>Watson Analytics (1 of 2)</a:t>
            </a:r>
          </a:p>
        </p:txBody>
      </p:sp>
      <p:sp>
        <p:nvSpPr>
          <p:cNvPr id="3" name="Text Placeholder 2"/>
          <p:cNvSpPr>
            <a:spLocks noGrp="1"/>
          </p:cNvSpPr>
          <p:nvPr>
            <p:ph type="body" idx="4294967295"/>
          </p:nvPr>
        </p:nvSpPr>
        <p:spPr>
          <a:xfrm>
            <a:off x="666750" y="1435100"/>
            <a:ext cx="7886700" cy="4351338"/>
          </a:xfrm>
        </p:spPr>
        <p:txBody>
          <a:bodyPr>
            <a:noAutofit/>
          </a:bodyPr>
          <a:lstStyle/>
          <a:p>
            <a:pPr marL="361950" indent="-361950"/>
            <a:r>
              <a:rPr lang="en-US" sz="1600" b="0" i="0" u="none" strike="noStrike" baseline="0" dirty="0">
                <a:latin typeface="Arial" panose="020B0604020202020204" pitchFamily="34" charset="0"/>
              </a:rPr>
              <a:t>Similar data can be obtained for mobile apps to help designers track which countries have downloaded their app, how often it has been used, for how long and so on.</a:t>
            </a:r>
          </a:p>
          <a:p>
            <a:pPr marL="361950" indent="-361950"/>
            <a:r>
              <a:rPr lang="en-US" sz="1600" b="0" i="0" u="none" strike="noStrike" baseline="0" dirty="0">
                <a:latin typeface="Arial" panose="020B0604020202020204" pitchFamily="34" charset="0"/>
              </a:rPr>
              <a:t>Indeed, there are increasingly a large number of tools that can help with data analytics. </a:t>
            </a:r>
          </a:p>
          <a:p>
            <a:pPr marL="361950" indent="-361950"/>
            <a:r>
              <a:rPr lang="en-US" sz="1600" b="0" i="0" u="none" strike="noStrike" baseline="0" dirty="0">
                <a:latin typeface="Arial" panose="020B0604020202020204" pitchFamily="34" charset="0"/>
              </a:rPr>
              <a:t>Watson Analytics from IBM provides an easy to use interface to help designers and analysts express the focus of the data that they want to look at. </a:t>
            </a:r>
          </a:p>
          <a:p>
            <a:pPr marL="361950" indent="-361950"/>
            <a:r>
              <a:rPr lang="en-US" sz="1600" b="0" i="0" u="none" strike="noStrike" baseline="0" dirty="0">
                <a:latin typeface="Arial" panose="020B0604020202020204" pitchFamily="34" charset="0"/>
              </a:rPr>
              <a:t>Watson Analytics undertakes sentiment analysis by searching social media channels such as Twitter and classifying tweets as positive or negative with respect to some topic. </a:t>
            </a:r>
          </a:p>
          <a:p>
            <a:pPr marL="361950" indent="-361950"/>
            <a:r>
              <a:rPr lang="en-US" sz="1600" b="0" i="0" u="none" strike="noStrike" baseline="0" dirty="0">
                <a:latin typeface="Arial" panose="020B0604020202020204" pitchFamily="34" charset="0"/>
              </a:rPr>
              <a:t>For example, a retailer may want to look at attitudes to Black Friday (the Friday before Christmas when many retailers discount products). </a:t>
            </a:r>
          </a:p>
          <a:p>
            <a:pPr marL="361950" indent="-361950"/>
            <a:r>
              <a:rPr lang="en-US" sz="1600" b="0" i="0" u="none" strike="noStrike" baseline="0" dirty="0">
                <a:latin typeface="Arial" panose="020B0604020202020204" pitchFamily="34" charset="0"/>
              </a:rPr>
              <a:t>Watson Analytics lets them input the topic, Black Friday, and helps the analyst choose synonyms and related topics that people on social media might be using. </a:t>
            </a:r>
          </a:p>
          <a:p>
            <a:pPr marL="361950" indent="-361950"/>
            <a:r>
              <a:rPr lang="en-US" sz="1600" b="0" i="0" u="none" strike="noStrike" baseline="0" dirty="0">
                <a:latin typeface="Arial" panose="020B0604020202020204" pitchFamily="34" charset="0"/>
              </a:rPr>
              <a:t>The system will then retrieve and classify social media traffic by sentiment, geographical area or demographics. </a:t>
            </a:r>
          </a:p>
        </p:txBody>
      </p:sp>
    </p:spTree>
    <p:extLst>
      <p:ext uri="{BB962C8B-B14F-4D97-AF65-F5344CB8AC3E}">
        <p14:creationId xmlns:p14="http://schemas.microsoft.com/office/powerpoint/2010/main" val="2640920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270668"/>
            <a:ext cx="7886700" cy="706438"/>
          </a:xfrm>
        </p:spPr>
        <p:txBody>
          <a:bodyPr/>
          <a:lstStyle/>
          <a:p>
            <a:r>
              <a:rPr lang="en-US" sz="3600" b="1" i="0" u="none" strike="noStrike" kern="1400" baseline="0" dirty="0">
                <a:latin typeface="Arial" panose="020B0604020202020204" pitchFamily="34" charset="0"/>
              </a:rPr>
              <a:t>Watson Analytics (2 of 2)</a:t>
            </a:r>
          </a:p>
        </p:txBody>
      </p:sp>
      <p:sp>
        <p:nvSpPr>
          <p:cNvPr id="3" name="Text Placeholder 2"/>
          <p:cNvSpPr>
            <a:spLocks noGrp="1"/>
          </p:cNvSpPr>
          <p:nvPr>
            <p:ph type="body" idx="4294967295"/>
          </p:nvPr>
        </p:nvSpPr>
        <p:spPr>
          <a:xfrm>
            <a:off x="657225" y="1425575"/>
            <a:ext cx="7886700" cy="4351338"/>
          </a:xfrm>
        </p:spPr>
        <p:txBody>
          <a:bodyPr>
            <a:normAutofit fontScale="85000" lnSpcReduction="20000"/>
          </a:bodyPr>
          <a:lstStyle/>
          <a:p>
            <a:pPr marL="361950" indent="-361950">
              <a:lnSpc>
                <a:spcPct val="120000"/>
              </a:lnSpc>
            </a:pPr>
            <a:r>
              <a:rPr lang="en-US" sz="2800" b="0" i="0" u="none" strike="noStrike" baseline="0" dirty="0">
                <a:latin typeface="Arial" panose="020B0604020202020204" pitchFamily="34" charset="0"/>
              </a:rPr>
              <a:t>The software allows the analyst to focus on specific individuals who may be particularly influential (e.g. by highlighting those with most followers on the social media channel). </a:t>
            </a:r>
          </a:p>
          <a:p>
            <a:pPr marL="361950" indent="-361950">
              <a:lnSpc>
                <a:spcPct val="120000"/>
              </a:lnSpc>
            </a:pPr>
            <a:r>
              <a:rPr lang="en-US" sz="2800" b="0" i="0" u="none" strike="noStrike" baseline="0" dirty="0">
                <a:latin typeface="Arial" panose="020B0604020202020204" pitchFamily="34" charset="0"/>
              </a:rPr>
              <a:t>In this way, Watson and similar pieces of software enable analysts to query the content of social media without having to write complex database queries. </a:t>
            </a:r>
          </a:p>
          <a:p>
            <a:pPr marL="361950" indent="-361950">
              <a:lnSpc>
                <a:spcPct val="120000"/>
              </a:lnSpc>
            </a:pPr>
            <a:r>
              <a:rPr lang="en-US" sz="2800" b="0" i="0" u="none" strike="noStrike" baseline="0" dirty="0">
                <a:latin typeface="Arial" panose="020B0604020202020204" pitchFamily="34" charset="0"/>
              </a:rPr>
              <a:t>These products typically provide interesting graphical displays and other information visualization tools to help the analysts see trends and make comparisons across different media.</a:t>
            </a:r>
          </a:p>
        </p:txBody>
      </p:sp>
    </p:spTree>
    <p:extLst>
      <p:ext uri="{BB962C8B-B14F-4D97-AF65-F5344CB8AC3E}">
        <p14:creationId xmlns:p14="http://schemas.microsoft.com/office/powerpoint/2010/main" val="189319736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273049"/>
            <a:ext cx="7886700" cy="706438"/>
          </a:xfrm>
        </p:spPr>
        <p:txBody>
          <a:bodyPr/>
          <a:lstStyle/>
          <a:p>
            <a:r>
              <a:rPr lang="en-US" sz="3600" b="1" i="0" u="none" strike="noStrike" kern="1400" baseline="0" dirty="0">
                <a:latin typeface="Arial" panose="020B0604020202020204" pitchFamily="34" charset="0"/>
              </a:rPr>
              <a:t>Other data analytics</a:t>
            </a:r>
          </a:p>
        </p:txBody>
      </p:sp>
      <p:sp>
        <p:nvSpPr>
          <p:cNvPr id="3" name="Text Placeholder 2"/>
          <p:cNvSpPr>
            <a:spLocks noGrp="1"/>
          </p:cNvSpPr>
          <p:nvPr>
            <p:ph type="body" idx="4294967295"/>
          </p:nvPr>
        </p:nvSpPr>
        <p:spPr>
          <a:xfrm>
            <a:off x="657225" y="1427163"/>
            <a:ext cx="4219575" cy="4621212"/>
          </a:xfrm>
        </p:spPr>
        <p:txBody>
          <a:bodyPr>
            <a:noAutofit/>
          </a:bodyPr>
          <a:lstStyle/>
          <a:p>
            <a:pPr marL="361950" indent="-361950"/>
            <a:r>
              <a:rPr lang="en-US" sz="1800" b="0" i="0" u="none" strike="noStrike" baseline="0" dirty="0">
                <a:latin typeface="Arial" panose="020B0604020202020204" pitchFamily="34" charset="0"/>
              </a:rPr>
              <a:t>Other data analytic tools will provide a ‘heat map’ of a website showing which parts of a page are clicked on most frequently.  </a:t>
            </a:r>
          </a:p>
          <a:p>
            <a:pPr marL="361950" indent="-361950"/>
            <a:r>
              <a:rPr lang="en-US" sz="1800" b="0" i="0" u="none" strike="noStrike" baseline="0" dirty="0">
                <a:latin typeface="Arial" panose="020B0604020202020204" pitchFamily="34" charset="0"/>
              </a:rPr>
              <a:t>Heat maps can also be produced from eye-tracking software which measures where people are looking on a display. </a:t>
            </a:r>
          </a:p>
          <a:p>
            <a:pPr marL="361950" indent="-361950"/>
            <a:r>
              <a:rPr lang="en-US" sz="1800" b="0" i="0" u="none" strike="noStrike" baseline="0" dirty="0">
                <a:latin typeface="Arial" panose="020B0604020202020204" pitchFamily="34" charset="0"/>
              </a:rPr>
              <a:t>Other tools will allow the analyst to follow people’s browsing behaviour in real time, watching what they click on, how long they spend on particular sections and whether there are particular service moments where people drop out of the customer journey.</a:t>
            </a:r>
          </a:p>
        </p:txBody>
      </p:sp>
      <p:pic>
        <p:nvPicPr>
          <p:cNvPr id="5" name="Picture 1">
            <a:extLst>
              <a:ext uri="{FF2B5EF4-FFF2-40B4-BE49-F238E27FC236}">
                <a16:creationId xmlns:a16="http://schemas.microsoft.com/office/drawing/2014/main" id="{4F6973C7-0990-4086-9FFC-48C25EFEEB0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bwMode="auto">
          <a:xfrm>
            <a:off x="4876800" y="1960739"/>
            <a:ext cx="4084144" cy="35540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8504500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373967"/>
            <a:ext cx="7886700" cy="521926"/>
          </a:xfrm>
        </p:spPr>
        <p:txBody>
          <a:bodyPr/>
          <a:lstStyle/>
          <a:p>
            <a:r>
              <a:rPr lang="en-US" sz="3600" b="1" i="0" u="none" strike="noStrike" kern="1400" baseline="0" dirty="0">
                <a:latin typeface="Arial" panose="020B0604020202020204" pitchFamily="34" charset="0"/>
              </a:rPr>
              <a:t>Contents</a:t>
            </a:r>
          </a:p>
        </p:txBody>
      </p:sp>
      <p:sp>
        <p:nvSpPr>
          <p:cNvPr id="3" name="Text Placeholder 2"/>
          <p:cNvSpPr>
            <a:spLocks noGrp="1"/>
          </p:cNvSpPr>
          <p:nvPr>
            <p:ph type="body" idx="4294967295"/>
          </p:nvPr>
        </p:nvSpPr>
        <p:spPr>
          <a:xfrm>
            <a:off x="654050" y="1407614"/>
            <a:ext cx="7886700" cy="4351338"/>
          </a:xfrm>
        </p:spPr>
        <p:txBody>
          <a:bodyPr/>
          <a:lstStyle/>
          <a:p>
            <a:pPr marL="357188" indent="-357188"/>
            <a:r>
              <a:rPr lang="en-US" sz="2800" b="0" i="0" u="none" strike="noStrike" baseline="0" dirty="0">
                <a:latin typeface="Arial" panose="020B0604020202020204" pitchFamily="34" charset="0"/>
              </a:rPr>
              <a:t>10.1 Introduction  </a:t>
            </a:r>
          </a:p>
          <a:p>
            <a:pPr marL="357188" indent="-357188"/>
            <a:r>
              <a:rPr lang="en-US" sz="2800" b="0" i="0" u="none" strike="noStrike" baseline="0" dirty="0">
                <a:latin typeface="Arial" panose="020B0604020202020204" pitchFamily="34" charset="0"/>
              </a:rPr>
              <a:t>10.2</a:t>
            </a:r>
            <a:r>
              <a:rPr lang="en-US" sz="2800" dirty="0">
                <a:latin typeface="Arial" panose="020B0604020202020204" pitchFamily="34" charset="0"/>
              </a:rPr>
              <a:t> </a:t>
            </a:r>
            <a:r>
              <a:rPr lang="en-US" sz="2800" b="0" i="0" u="none" strike="noStrike" baseline="0" dirty="0">
                <a:latin typeface="Arial" panose="020B0604020202020204" pitchFamily="34" charset="0"/>
              </a:rPr>
              <a:t>Data analytics  </a:t>
            </a:r>
          </a:p>
          <a:p>
            <a:pPr marL="357188" indent="-357188"/>
            <a:r>
              <a:rPr lang="en-US" sz="2800" b="0" i="0" u="none" strike="noStrike" baseline="0" dirty="0">
                <a:latin typeface="Arial" panose="020B0604020202020204" pitchFamily="34" charset="0"/>
              </a:rPr>
              <a:t>10.3 Expert evaluation </a:t>
            </a:r>
          </a:p>
          <a:p>
            <a:pPr marL="357188" indent="-357188"/>
            <a:r>
              <a:rPr lang="en-US" sz="2800" b="0" i="0" u="none" strike="noStrike" baseline="0" dirty="0">
                <a:latin typeface="Arial" panose="020B0604020202020204" pitchFamily="34" charset="0"/>
              </a:rPr>
              <a:t>10.4 Participant-based evaluation </a:t>
            </a:r>
          </a:p>
          <a:p>
            <a:pPr marL="357188" indent="-357188"/>
            <a:r>
              <a:rPr lang="en-US" sz="2800" b="0" i="0" u="none" strike="noStrike" baseline="0" dirty="0">
                <a:latin typeface="Arial" panose="020B0604020202020204" pitchFamily="34" charset="0"/>
              </a:rPr>
              <a:t>10.5 Evaluation in practice</a:t>
            </a:r>
          </a:p>
          <a:p>
            <a:pPr marL="357188" lvl="0" indent="-357188"/>
            <a:r>
              <a:rPr lang="en-US" sz="2800" dirty="0">
                <a:latin typeface="Arial" panose="020B0604020202020204" pitchFamily="34" charset="0"/>
              </a:rPr>
              <a:t>10.6 Evaluation: further issues</a:t>
            </a:r>
            <a:endParaRPr lang="en-US" sz="2800" b="0" i="0" u="none" strike="noStrike" baseline="0" dirty="0">
              <a:latin typeface="Arial" panose="020B0604020202020204" pitchFamily="34" charset="0"/>
            </a:endParaRPr>
          </a:p>
        </p:txBody>
      </p:sp>
    </p:spTree>
    <p:extLst>
      <p:ext uri="{BB962C8B-B14F-4D97-AF65-F5344CB8AC3E}">
        <p14:creationId xmlns:p14="http://schemas.microsoft.com/office/powerpoint/2010/main" val="133261940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241300"/>
            <a:ext cx="7886700" cy="1325563"/>
          </a:xfrm>
        </p:spPr>
        <p:txBody>
          <a:bodyPr/>
          <a:lstStyle/>
          <a:p>
            <a:r>
              <a:rPr lang="en-US" sz="3600" b="1" i="0" u="none" strike="noStrike" kern="1400" baseline="0" dirty="0">
                <a:latin typeface="Arial" panose="020B0604020202020204" pitchFamily="34" charset="0"/>
              </a:rPr>
              <a:t>Understanding through data analytics</a:t>
            </a:r>
          </a:p>
        </p:txBody>
      </p:sp>
      <p:sp>
        <p:nvSpPr>
          <p:cNvPr id="3" name="Text Placeholder 2"/>
          <p:cNvSpPr>
            <a:spLocks noGrp="1"/>
          </p:cNvSpPr>
          <p:nvPr>
            <p:ph type="body" idx="4294967295"/>
          </p:nvPr>
        </p:nvSpPr>
        <p:spPr>
          <a:xfrm>
            <a:off x="657225" y="1530350"/>
            <a:ext cx="7886700" cy="4351338"/>
          </a:xfrm>
        </p:spPr>
        <p:txBody>
          <a:bodyPr>
            <a:noAutofit/>
          </a:bodyPr>
          <a:lstStyle/>
          <a:p>
            <a:pPr marL="361950" indent="-361950"/>
            <a:r>
              <a:rPr lang="en-US" sz="1600" b="0" i="0" u="none" strike="noStrike" baseline="0" dirty="0">
                <a:latin typeface="Arial" panose="020B0604020202020204" pitchFamily="34" charset="0"/>
              </a:rPr>
              <a:t>The ability to understand user behaviour through data analytics, combined with the ability to rapidly deploy new versions of software, is changing the nature of interactive software development. </a:t>
            </a:r>
          </a:p>
          <a:p>
            <a:pPr marL="361950" indent="-361950"/>
            <a:r>
              <a:rPr lang="en-US" sz="1600" b="0" i="0" u="none" strike="noStrike" baseline="0" dirty="0">
                <a:latin typeface="Arial" panose="020B0604020202020204" pitchFamily="34" charset="0"/>
              </a:rPr>
              <a:t>For example, a games company that has deployed a game on Facebook can watch what players are doing in real time. </a:t>
            </a:r>
          </a:p>
          <a:p>
            <a:pPr marL="361950" indent="-361950"/>
            <a:r>
              <a:rPr lang="en-US" sz="1600" b="0" i="0" u="none" strike="noStrike" baseline="0" dirty="0">
                <a:latin typeface="Arial" panose="020B0604020202020204" pitchFamily="34" charset="0"/>
              </a:rPr>
              <a:t>If they notice some particular phenomenon – such as many people dropping out of the game before they move on to the next level – they can easily change the game – perhaps by introducing a surprise prize of extra money just before the end of the level – and thus encourage players to keep playing. In other circumstances, a company may issue its software with two alternative interfaces or with slightly different interfaces. </a:t>
            </a:r>
          </a:p>
          <a:p>
            <a:pPr marL="361950" indent="-361950"/>
            <a:r>
              <a:rPr lang="en-US" sz="1600" b="0" i="0" u="none" strike="noStrike" baseline="0" dirty="0">
                <a:latin typeface="Arial" panose="020B0604020202020204" pitchFamily="34" charset="0"/>
              </a:rPr>
              <a:t>The two interfaces are randomly assigned to users as they log onto a site. </a:t>
            </a:r>
          </a:p>
          <a:p>
            <a:pPr marL="361950" indent="-361950"/>
            <a:r>
              <a:rPr lang="en-US" sz="1600" b="0" i="0" u="none" strike="noStrike" baseline="0" dirty="0">
                <a:latin typeface="Arial" panose="020B0604020202020204" pitchFamily="34" charset="0"/>
              </a:rPr>
              <a:t>By looking at the analytics of the two interfaces, analysts can see which is performing better. </a:t>
            </a:r>
          </a:p>
          <a:p>
            <a:pPr marL="361950" indent="-361950"/>
            <a:r>
              <a:rPr lang="en-US" sz="1600" b="0" i="0" u="none" strike="noStrike" baseline="0" dirty="0">
                <a:latin typeface="Arial" panose="020B0604020202020204" pitchFamily="34" charset="0"/>
              </a:rPr>
              <a:t>This is known as A/B testing and is increasingly used to refine the UX of commercial  websites.</a:t>
            </a:r>
          </a:p>
        </p:txBody>
      </p:sp>
    </p:spTree>
    <p:extLst>
      <p:ext uri="{BB962C8B-B14F-4D97-AF65-F5344CB8AC3E}">
        <p14:creationId xmlns:p14="http://schemas.microsoft.com/office/powerpoint/2010/main" val="6553775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245269"/>
            <a:ext cx="7886700" cy="763588"/>
          </a:xfrm>
        </p:spPr>
        <p:txBody>
          <a:bodyPr/>
          <a:lstStyle/>
          <a:p>
            <a:r>
              <a:rPr lang="en-US" sz="3600" b="1" i="0" u="none" strike="noStrike" kern="1400" baseline="0" dirty="0">
                <a:latin typeface="Arial" panose="020B0604020202020204" pitchFamily="34" charset="0"/>
              </a:rPr>
              <a:t>Expert evaluation</a:t>
            </a:r>
          </a:p>
        </p:txBody>
      </p:sp>
      <p:sp>
        <p:nvSpPr>
          <p:cNvPr id="3" name="Text Placeholder 2"/>
          <p:cNvSpPr>
            <a:spLocks noGrp="1"/>
          </p:cNvSpPr>
          <p:nvPr>
            <p:ph type="body" idx="4294967295"/>
          </p:nvPr>
        </p:nvSpPr>
        <p:spPr>
          <a:xfrm>
            <a:off x="657225" y="1444625"/>
            <a:ext cx="7886700" cy="4351338"/>
          </a:xfrm>
        </p:spPr>
        <p:txBody>
          <a:bodyPr>
            <a:normAutofit/>
          </a:bodyPr>
          <a:lstStyle/>
          <a:p>
            <a:pPr marL="361950" indent="-361950"/>
            <a:r>
              <a:rPr lang="en-US" sz="2000" b="0" i="0" u="none" strike="noStrike" baseline="0" dirty="0">
                <a:latin typeface="Arial" panose="020B0604020202020204" pitchFamily="34" charset="0"/>
              </a:rPr>
              <a:t>A simple, relatively quick and effective method of evaluation is to get an UX or usability expert to look at a service or system and try using it. </a:t>
            </a:r>
          </a:p>
          <a:p>
            <a:pPr marL="361950" indent="-361950"/>
            <a:r>
              <a:rPr lang="en-US" sz="2000" b="0" i="0" u="none" strike="noStrike" baseline="0" dirty="0">
                <a:latin typeface="Arial" panose="020B0604020202020204" pitchFamily="34" charset="0"/>
              </a:rPr>
              <a:t>As we said in the introduction, this is no substitute for getting real people to use a design but expert evaluation is effective, particularly early in the design process. </a:t>
            </a:r>
          </a:p>
          <a:p>
            <a:pPr marL="361950" indent="-361950"/>
            <a:r>
              <a:rPr lang="en-US" sz="2000" b="0" i="0" u="none" strike="noStrike" baseline="0" dirty="0">
                <a:latin typeface="Arial" panose="020B0604020202020204" pitchFamily="34" charset="0"/>
              </a:rPr>
              <a:t>Experts will pick up common problems based on their experience and will identify factors that might otherwise interfere with an evaluation by non-experts. </a:t>
            </a:r>
          </a:p>
          <a:p>
            <a:pPr marL="361950" indent="-361950"/>
            <a:r>
              <a:rPr lang="en-US" sz="2000" b="0" i="0" u="none" strike="noStrike" baseline="0" dirty="0">
                <a:latin typeface="Arial" panose="020B0604020202020204" pitchFamily="34" charset="0"/>
              </a:rPr>
              <a:t>Although the methods have been around for over 20 years, expert based methods are still widely used by industry (Rohrer, Wendt, Sauro, Boyle, Cole, 2016). </a:t>
            </a:r>
          </a:p>
        </p:txBody>
      </p:sp>
    </p:spTree>
    <p:extLst>
      <p:ext uri="{BB962C8B-B14F-4D97-AF65-F5344CB8AC3E}">
        <p14:creationId xmlns:p14="http://schemas.microsoft.com/office/powerpoint/2010/main" val="48625233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293688"/>
            <a:ext cx="7886700" cy="668338"/>
          </a:xfrm>
        </p:spPr>
        <p:txBody>
          <a:bodyPr/>
          <a:lstStyle/>
          <a:p>
            <a:r>
              <a:rPr lang="en-US" sz="3600" b="1" i="0" u="none" strike="noStrike" kern="1400" baseline="0" dirty="0">
                <a:latin typeface="Arial" panose="020B0604020202020204" pitchFamily="34" charset="0"/>
              </a:rPr>
              <a:t>Usability inspection methods</a:t>
            </a:r>
            <a:r>
              <a:rPr lang="en-US" sz="3600" b="0" i="0" u="none" strike="noStrike" kern="1400" baseline="0" dirty="0">
                <a:latin typeface="Arial" panose="020B0604020202020204" pitchFamily="34" charset="0"/>
              </a:rPr>
              <a:t> </a:t>
            </a:r>
          </a:p>
        </p:txBody>
      </p:sp>
      <p:sp>
        <p:nvSpPr>
          <p:cNvPr id="3" name="Text Placeholder 2"/>
          <p:cNvSpPr>
            <a:spLocks noGrp="1"/>
          </p:cNvSpPr>
          <p:nvPr>
            <p:ph type="body" idx="4294967295"/>
          </p:nvPr>
        </p:nvSpPr>
        <p:spPr>
          <a:xfrm>
            <a:off x="657225" y="1435100"/>
            <a:ext cx="7886700" cy="4351338"/>
          </a:xfrm>
        </p:spPr>
        <p:txBody>
          <a:bodyPr>
            <a:normAutofit/>
          </a:bodyPr>
          <a:lstStyle/>
          <a:p>
            <a:pPr marL="361950" indent="-361950"/>
            <a:r>
              <a:rPr lang="en-US" sz="2000" b="0" i="0" u="none" strike="noStrike" baseline="0" dirty="0">
                <a:latin typeface="Arial" panose="020B0604020202020204" pitchFamily="34" charset="0"/>
              </a:rPr>
              <a:t>Sometimes called usability inspection methods, there are a variety of approaches to expert evaluation and an expert can simply be asked to look at a design and make suggestions. </a:t>
            </a:r>
          </a:p>
          <a:p>
            <a:pPr marL="361950" indent="-361950"/>
            <a:r>
              <a:rPr lang="en-US" sz="2000" b="0" i="0" u="none" strike="noStrike" baseline="0" dirty="0">
                <a:latin typeface="Arial" panose="020B0604020202020204" pitchFamily="34" charset="0"/>
              </a:rPr>
              <a:t>However, to help the experts structure their evaluation, it is useful to adopt a particular approach. </a:t>
            </a:r>
          </a:p>
          <a:p>
            <a:pPr marL="361950" indent="-361950"/>
            <a:r>
              <a:rPr lang="en-US" sz="2000" b="0" i="0" u="none" strike="noStrike" baseline="0" dirty="0">
                <a:latin typeface="Arial" panose="020B0604020202020204" pitchFamily="34" charset="0"/>
              </a:rPr>
              <a:t>This will help focus the expert’s critique on the most relevant aspects for the purpose. </a:t>
            </a:r>
          </a:p>
          <a:p>
            <a:pPr marL="361950" indent="-361950"/>
            <a:r>
              <a:rPr lang="en-US" sz="2000" b="0" i="0" u="none" strike="noStrike" baseline="0" dirty="0">
                <a:latin typeface="Arial" panose="020B0604020202020204" pitchFamily="34" charset="0"/>
              </a:rPr>
              <a:t>The general approach to expert evaluation is that the expert will walk through representative tasks or scenarios of use. </a:t>
            </a:r>
          </a:p>
          <a:p>
            <a:pPr marL="361950" indent="-361950"/>
            <a:r>
              <a:rPr lang="en-US" sz="2000" b="0" i="0" u="none" strike="noStrike" baseline="0" dirty="0">
                <a:latin typeface="Arial" panose="020B0604020202020204" pitchFamily="34" charset="0"/>
              </a:rPr>
              <a:t>Additionally, they may adopt one of the personas. Thus, expert evaluation is tied to scenario-based design (and central to it).</a:t>
            </a:r>
          </a:p>
        </p:txBody>
      </p:sp>
    </p:spTree>
    <p:extLst>
      <p:ext uri="{BB962C8B-B14F-4D97-AF65-F5344CB8AC3E}">
        <p14:creationId xmlns:p14="http://schemas.microsoft.com/office/powerpoint/2010/main" val="126771751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274638"/>
            <a:ext cx="7886700" cy="725488"/>
          </a:xfrm>
        </p:spPr>
        <p:txBody>
          <a:bodyPr/>
          <a:lstStyle/>
          <a:p>
            <a:r>
              <a:rPr lang="en-US" sz="3600" b="1" i="0" u="none" strike="noStrike" kern="1400" baseline="0" dirty="0">
                <a:latin typeface="Arial" panose="020B0604020202020204" pitchFamily="34" charset="0"/>
              </a:rPr>
              <a:t>Heuristic evaluation (1 of 3)</a:t>
            </a:r>
          </a:p>
        </p:txBody>
      </p:sp>
      <p:sp>
        <p:nvSpPr>
          <p:cNvPr id="3" name="Text Placeholder 2"/>
          <p:cNvSpPr>
            <a:spLocks noGrp="1"/>
          </p:cNvSpPr>
          <p:nvPr>
            <p:ph type="body" idx="4294967295"/>
          </p:nvPr>
        </p:nvSpPr>
        <p:spPr>
          <a:xfrm>
            <a:off x="650875" y="1435100"/>
            <a:ext cx="7886700" cy="4603750"/>
          </a:xfrm>
        </p:spPr>
        <p:txBody>
          <a:bodyPr>
            <a:noAutofit/>
          </a:bodyPr>
          <a:lstStyle/>
          <a:p>
            <a:pPr marL="361950" indent="-361950"/>
            <a:r>
              <a:rPr lang="en-US" sz="2000" b="0" i="0" u="none" strike="noStrike" baseline="0" dirty="0">
                <a:latin typeface="Arial" panose="020B0604020202020204" pitchFamily="34" charset="0"/>
              </a:rPr>
              <a:t>Heuristic evaluation refers to a number of methods in which a person trained in HCI, UX or interaction design examines a proposed design to see how it measures up against a list of principles, guidelines or ‘heuristics’ for good design. </a:t>
            </a:r>
          </a:p>
          <a:p>
            <a:pPr marL="361950" indent="-361950"/>
            <a:r>
              <a:rPr lang="en-US" sz="2000" b="0" i="0" u="none" strike="noStrike" baseline="0" dirty="0">
                <a:latin typeface="Arial" panose="020B0604020202020204" pitchFamily="34" charset="0"/>
              </a:rPr>
              <a:t>This review may be a quick discussion over the shoulder of a colleague or may be a formal, carefully documented process.</a:t>
            </a:r>
          </a:p>
          <a:p>
            <a:pPr marL="361950" indent="-361950"/>
            <a:r>
              <a:rPr lang="en-US" sz="2000" b="0" i="0" u="none" strike="noStrike" baseline="0" dirty="0">
                <a:latin typeface="Arial" panose="020B0604020202020204" pitchFamily="34" charset="0"/>
              </a:rPr>
              <a:t>There are many sets of heuristics to choose from, both general-purpose and those relating to particular application domains, for example heuristics for web design. Below is a brief list of the design principles – or heuristics – that we introduced earlier. </a:t>
            </a:r>
          </a:p>
          <a:p>
            <a:pPr marL="361950" indent="-361950"/>
            <a:r>
              <a:rPr lang="en-US" sz="2000" b="0" i="0" u="none" strike="noStrike" baseline="0" dirty="0">
                <a:latin typeface="Arial" panose="020B0604020202020204" pitchFamily="34" charset="0"/>
              </a:rPr>
              <a:t>Ideally, several people with expertise in interactive systems design should review the interface. </a:t>
            </a:r>
          </a:p>
          <a:p>
            <a:pPr marL="361950" indent="-361950"/>
            <a:r>
              <a:rPr lang="en-US" sz="2000" b="0" i="0" u="none" strike="noStrike" baseline="0" dirty="0">
                <a:latin typeface="Arial" panose="020B0604020202020204" pitchFamily="34" charset="0"/>
              </a:rPr>
              <a:t>Each expert notes the problems and the relevant heuristic and suggests a solution where possible. </a:t>
            </a:r>
          </a:p>
        </p:txBody>
      </p:sp>
    </p:spTree>
    <p:extLst>
      <p:ext uri="{BB962C8B-B14F-4D97-AF65-F5344CB8AC3E}">
        <p14:creationId xmlns:p14="http://schemas.microsoft.com/office/powerpoint/2010/main" val="13429286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303213"/>
            <a:ext cx="7886700" cy="668338"/>
          </a:xfrm>
        </p:spPr>
        <p:txBody>
          <a:bodyPr/>
          <a:lstStyle/>
          <a:p>
            <a:r>
              <a:rPr lang="en-US" sz="3600" b="1" kern="1400" dirty="0">
                <a:latin typeface="Arial" panose="020B0604020202020204" pitchFamily="34" charset="0"/>
              </a:rPr>
              <a:t>Heuristic evaluation (2 of 3)</a:t>
            </a:r>
            <a:endParaRPr lang="en-US" sz="3600" b="0" i="0" u="none" strike="noStrike" kern="1400" baseline="0" dirty="0">
              <a:latin typeface="Arial" panose="020B0604020202020204" pitchFamily="34" charset="0"/>
            </a:endParaRPr>
          </a:p>
        </p:txBody>
      </p:sp>
      <p:sp>
        <p:nvSpPr>
          <p:cNvPr id="3" name="Text Placeholder 2"/>
          <p:cNvSpPr>
            <a:spLocks noGrp="1"/>
          </p:cNvSpPr>
          <p:nvPr>
            <p:ph type="body" idx="4294967295"/>
          </p:nvPr>
        </p:nvSpPr>
        <p:spPr>
          <a:xfrm>
            <a:off x="650875" y="1435100"/>
            <a:ext cx="7886700" cy="4351338"/>
          </a:xfrm>
        </p:spPr>
        <p:txBody>
          <a:bodyPr>
            <a:normAutofit/>
          </a:bodyPr>
          <a:lstStyle/>
          <a:p>
            <a:pPr marL="361950" indent="-361950"/>
            <a:r>
              <a:rPr lang="en-US" sz="2000" b="0" i="0" u="none" strike="noStrike" baseline="0" dirty="0">
                <a:latin typeface="Arial" panose="020B0604020202020204" pitchFamily="34" charset="0"/>
              </a:rPr>
              <a:t>It is also helpful if a severity rating, say on a scale of 1 to 3, is added, according to the likely impact of the problem, as recommended by Dumas and Fox (2012) in their comprehensive review of usability testing. </a:t>
            </a:r>
          </a:p>
          <a:p>
            <a:pPr marL="361950" indent="-361950"/>
            <a:r>
              <a:rPr lang="en-US" sz="2000" b="0" i="0" u="none" strike="noStrike" baseline="0" dirty="0">
                <a:latin typeface="Arial" panose="020B0604020202020204" pitchFamily="34" charset="0"/>
              </a:rPr>
              <a:t>However, they also note the disappointing level of correlation amongst experts in rating severity of problems.</a:t>
            </a:r>
          </a:p>
          <a:p>
            <a:pPr marL="361950" indent="-361950"/>
            <a:r>
              <a:rPr lang="en-US" sz="2000" b="0" i="0" u="none" strike="noStrike" baseline="0" dirty="0">
                <a:latin typeface="Arial" panose="020B0604020202020204" pitchFamily="34" charset="0"/>
              </a:rPr>
              <a:t>Evaluators work independently and then combine results. </a:t>
            </a:r>
          </a:p>
          <a:p>
            <a:pPr marL="361950" indent="-361950"/>
            <a:r>
              <a:rPr lang="en-US" sz="2000" b="0" i="0" u="none" strike="noStrike" baseline="0" dirty="0">
                <a:latin typeface="Arial" panose="020B0604020202020204" pitchFamily="34" charset="0"/>
              </a:rPr>
              <a:t>They may need to work through any training materials and be briefed by the design team about the functionality. </a:t>
            </a:r>
          </a:p>
          <a:p>
            <a:pPr marL="361950" indent="-361950"/>
            <a:r>
              <a:rPr lang="en-US" sz="2000" b="0" i="0" u="none" strike="noStrike" baseline="0" dirty="0">
                <a:latin typeface="Arial" panose="020B0604020202020204" pitchFamily="34" charset="0"/>
              </a:rPr>
              <a:t>The scenarios used in the design process are valuable here.</a:t>
            </a:r>
          </a:p>
        </p:txBody>
      </p:sp>
    </p:spTree>
    <p:extLst>
      <p:ext uri="{BB962C8B-B14F-4D97-AF65-F5344CB8AC3E}">
        <p14:creationId xmlns:p14="http://schemas.microsoft.com/office/powerpoint/2010/main" val="54924521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303213"/>
            <a:ext cx="7886700" cy="649288"/>
          </a:xfrm>
        </p:spPr>
        <p:txBody>
          <a:bodyPr/>
          <a:lstStyle/>
          <a:p>
            <a:r>
              <a:rPr lang="en-US" sz="3600" b="1" i="0" u="none" strike="noStrike" kern="1400" baseline="0" dirty="0">
                <a:latin typeface="Arial" panose="020B0604020202020204" pitchFamily="34" charset="0"/>
              </a:rPr>
              <a:t>Discount usability engineering</a:t>
            </a:r>
          </a:p>
        </p:txBody>
      </p:sp>
      <p:sp>
        <p:nvSpPr>
          <p:cNvPr id="3" name="Text Placeholder 2"/>
          <p:cNvSpPr>
            <a:spLocks noGrp="1"/>
          </p:cNvSpPr>
          <p:nvPr>
            <p:ph type="body" idx="4294967295"/>
          </p:nvPr>
        </p:nvSpPr>
        <p:spPr>
          <a:xfrm>
            <a:off x="657225" y="1454150"/>
            <a:ext cx="7886700" cy="4351338"/>
          </a:xfrm>
        </p:spPr>
        <p:txBody>
          <a:bodyPr>
            <a:normAutofit fontScale="92500"/>
          </a:bodyPr>
          <a:lstStyle/>
          <a:p>
            <a:pPr marL="361950" indent="-361950">
              <a:lnSpc>
                <a:spcPct val="110000"/>
              </a:lnSpc>
            </a:pPr>
            <a:r>
              <a:rPr lang="en-US" sz="1800" b="0" i="0" u="none" strike="noStrike" baseline="0" dirty="0">
                <a:latin typeface="Arial" panose="020B0604020202020204" pitchFamily="34" charset="0"/>
              </a:rPr>
              <a:t>The list of design principles above can be summarized by the three overarching usability principles of learnability (principles 1–4), effectiveness (principles 5–9) and accommodation (principles 10–12). </a:t>
            </a:r>
          </a:p>
          <a:p>
            <a:pPr marL="361950" indent="-361950">
              <a:lnSpc>
                <a:spcPct val="110000"/>
              </a:lnSpc>
            </a:pPr>
            <a:r>
              <a:rPr lang="en-US" sz="1800" b="0" i="0" u="none" strike="noStrike" baseline="0" dirty="0">
                <a:latin typeface="Arial" panose="020B0604020202020204" pitchFamily="34" charset="0"/>
              </a:rPr>
              <a:t>If time is very short, a quick review of the design against this triad can produce reasonably useful results. This is known as a discount heuristic evaluation.</a:t>
            </a:r>
          </a:p>
          <a:p>
            <a:pPr marL="361950" indent="-361950">
              <a:lnSpc>
                <a:spcPct val="110000"/>
              </a:lnSpc>
            </a:pPr>
            <a:r>
              <a:rPr lang="en-US" sz="1800" b="0" i="0" u="none" strike="noStrike" baseline="0" dirty="0">
                <a:latin typeface="Arial" panose="020B0604020202020204" pitchFamily="34" charset="0"/>
              </a:rPr>
              <a:t>This approach to evaluation was pioneered by Jakob Nielsen (1993), who uses a slightly different set of heuristics than ours, and enthusiastically followed by many time-pressured evaluation practitioners. </a:t>
            </a:r>
          </a:p>
          <a:p>
            <a:pPr marL="361950" indent="-361950">
              <a:lnSpc>
                <a:spcPct val="110000"/>
              </a:lnSpc>
            </a:pPr>
            <a:r>
              <a:rPr lang="en-US" sz="1800" b="0" i="0" u="none" strike="noStrike" baseline="0" dirty="0">
                <a:latin typeface="Arial" panose="020B0604020202020204" pitchFamily="34" charset="0"/>
              </a:rPr>
              <a:t>It is now used for any ‘quick and dirty’ approach to evaluation where the aim is to get useful, informed feedback as soon as possible. </a:t>
            </a:r>
          </a:p>
          <a:p>
            <a:pPr marL="361950" indent="-361950">
              <a:lnSpc>
                <a:spcPct val="110000"/>
              </a:lnSpc>
            </a:pPr>
            <a:r>
              <a:rPr lang="en-US" sz="1800" b="0" i="0" u="none" strike="noStrike" baseline="0" dirty="0">
                <a:latin typeface="Arial" panose="020B0604020202020204" pitchFamily="34" charset="0"/>
              </a:rPr>
              <a:t>Once again, a number of usability experts ‘walk through’ concrete scenarios, preferably accompanied by personas, and inspect the design for difficulties.</a:t>
            </a:r>
          </a:p>
        </p:txBody>
      </p:sp>
    </p:spTree>
    <p:extLst>
      <p:ext uri="{BB962C8B-B14F-4D97-AF65-F5344CB8AC3E}">
        <p14:creationId xmlns:p14="http://schemas.microsoft.com/office/powerpoint/2010/main" val="12795464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274638"/>
            <a:ext cx="7886700" cy="706438"/>
          </a:xfrm>
        </p:spPr>
        <p:txBody>
          <a:bodyPr/>
          <a:lstStyle/>
          <a:p>
            <a:r>
              <a:rPr lang="en-US" sz="3600" b="1" i="0" u="none" strike="noStrike" kern="1400" baseline="0" dirty="0">
                <a:latin typeface="Arial" panose="020B0604020202020204" pitchFamily="34" charset="0"/>
              </a:rPr>
              <a:t>Expert evaluation (1 of 2)</a:t>
            </a:r>
          </a:p>
        </p:txBody>
      </p:sp>
      <p:sp>
        <p:nvSpPr>
          <p:cNvPr id="3" name="Text Placeholder 2"/>
          <p:cNvSpPr>
            <a:spLocks noGrp="1"/>
          </p:cNvSpPr>
          <p:nvPr>
            <p:ph type="body" idx="4294967295"/>
          </p:nvPr>
        </p:nvSpPr>
        <p:spPr>
          <a:xfrm>
            <a:off x="657225" y="1435099"/>
            <a:ext cx="7886700" cy="4498975"/>
          </a:xfrm>
        </p:spPr>
        <p:txBody>
          <a:bodyPr>
            <a:noAutofit/>
          </a:bodyPr>
          <a:lstStyle/>
          <a:p>
            <a:pPr marL="361950" indent="-361950"/>
            <a:r>
              <a:rPr lang="en-US" sz="1800" b="0" i="0" u="none" strike="noStrike" baseline="0" dirty="0">
                <a:latin typeface="Arial" panose="020B0604020202020204" pitchFamily="34" charset="0"/>
              </a:rPr>
              <a:t>Unless there is no alternative, designers should not evaluate their own designs. </a:t>
            </a:r>
          </a:p>
          <a:p>
            <a:pPr marL="361950" indent="-361950"/>
            <a:r>
              <a:rPr lang="en-US" sz="1800" b="0" i="0" u="none" strike="noStrike" baseline="0" dirty="0">
                <a:latin typeface="Arial" panose="020B0604020202020204" pitchFamily="34" charset="0"/>
              </a:rPr>
              <a:t>It is extremely difficult to ignore knowledge of how the system works, the meaning of icons or menu names and so on and the designers are likely to give themselves the ‘benefit of the doubt’ or to find obscure flaws which few users will ever happen upon.</a:t>
            </a:r>
          </a:p>
          <a:p>
            <a:pPr marL="361950" indent="-361950"/>
            <a:r>
              <a:rPr lang="en-US" sz="1800" b="0" i="0" u="none" strike="noStrike" baseline="0" dirty="0">
                <a:latin typeface="Arial" panose="020B0604020202020204" pitchFamily="34" charset="0"/>
              </a:rPr>
              <a:t>Woolrych and Cockton (2000) conducted a large-scale trial of heuristic evaluation. </a:t>
            </a:r>
          </a:p>
          <a:p>
            <a:pPr marL="361950" indent="-361950"/>
            <a:r>
              <a:rPr lang="en-US" sz="1800" b="0" i="0" u="none" strike="noStrike" baseline="0" dirty="0">
                <a:latin typeface="Arial" panose="020B0604020202020204" pitchFamily="34" charset="0"/>
              </a:rPr>
              <a:t>Evaluators were trained to use the technique, then evaluated the interface to a drawing editor. </a:t>
            </a:r>
          </a:p>
          <a:p>
            <a:pPr marL="361950" indent="-361950"/>
            <a:r>
              <a:rPr lang="en-US" sz="1800" b="0" i="0" u="none" strike="noStrike" baseline="0" dirty="0">
                <a:latin typeface="Arial" panose="020B0604020202020204" pitchFamily="34" charset="0"/>
              </a:rPr>
              <a:t>The editor was then trialed by customers. </a:t>
            </a:r>
          </a:p>
          <a:p>
            <a:pPr marL="361950" indent="-361950"/>
            <a:r>
              <a:rPr lang="en-US" sz="1800" b="0" i="0" u="none" strike="noStrike" baseline="0" dirty="0">
                <a:latin typeface="Arial" panose="020B0604020202020204" pitchFamily="34" charset="0"/>
              </a:rPr>
              <a:t>Comparison of findings showed that many of the issues identified by the experts were not experienced by people (false positives), while some severe difficulties were missed by the inspection against heuristics. There were a number of reasons for this. </a:t>
            </a:r>
          </a:p>
        </p:txBody>
      </p:sp>
    </p:spTree>
    <p:extLst>
      <p:ext uri="{BB962C8B-B14F-4D97-AF65-F5344CB8AC3E}">
        <p14:creationId xmlns:p14="http://schemas.microsoft.com/office/powerpoint/2010/main" val="103824980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245269"/>
            <a:ext cx="7886700" cy="763588"/>
          </a:xfrm>
        </p:spPr>
        <p:txBody>
          <a:bodyPr/>
          <a:lstStyle/>
          <a:p>
            <a:r>
              <a:rPr lang="en-US" sz="3600" b="1" i="0" u="none" strike="noStrike" kern="1400" baseline="0" dirty="0">
                <a:latin typeface="Arial" panose="020B0604020202020204" pitchFamily="34" charset="0"/>
              </a:rPr>
              <a:t>Expert evaluation (2 of 2)</a:t>
            </a:r>
          </a:p>
        </p:txBody>
      </p:sp>
      <p:sp>
        <p:nvSpPr>
          <p:cNvPr id="3" name="Text Placeholder 2"/>
          <p:cNvSpPr>
            <a:spLocks noGrp="1"/>
          </p:cNvSpPr>
          <p:nvPr>
            <p:ph type="body" idx="4294967295"/>
          </p:nvPr>
        </p:nvSpPr>
        <p:spPr>
          <a:xfrm>
            <a:off x="660400" y="1435100"/>
            <a:ext cx="7886700" cy="4351338"/>
          </a:xfrm>
        </p:spPr>
        <p:txBody>
          <a:bodyPr>
            <a:noAutofit/>
          </a:bodyPr>
          <a:lstStyle/>
          <a:p>
            <a:pPr marL="361950" indent="-361950"/>
            <a:r>
              <a:rPr lang="en-US" sz="1600" b="0" i="0" u="none" strike="noStrike" baseline="0" dirty="0">
                <a:latin typeface="Arial" panose="020B0604020202020204" pitchFamily="34" charset="0"/>
              </a:rPr>
              <a:t>Many false positives stemmed from a tendency by the experts to assume that people had no intelligence or even common sense. </a:t>
            </a:r>
          </a:p>
          <a:p>
            <a:pPr marL="361950" indent="-361950"/>
            <a:r>
              <a:rPr lang="en-US" sz="1600" b="0" i="0" u="none" strike="noStrike" baseline="0" dirty="0">
                <a:latin typeface="Arial" panose="020B0604020202020204" pitchFamily="34" charset="0"/>
              </a:rPr>
              <a:t>As for ‘missing’ problems, these tended to result from a series of mistakes and misconceptions often relating to a set of linked items, rather than isolated misunderstandings. </a:t>
            </a:r>
          </a:p>
          <a:p>
            <a:pPr marL="361950" indent="-361950"/>
            <a:r>
              <a:rPr lang="en-US" sz="1600" b="0" i="0" u="none" strike="noStrike" baseline="0" dirty="0">
                <a:latin typeface="Arial" panose="020B0604020202020204" pitchFamily="34" charset="0"/>
              </a:rPr>
              <a:t>Sometimes heuristics were misapplied or apparently added as an afterthought. </a:t>
            </a:r>
          </a:p>
          <a:p>
            <a:pPr marL="361950" indent="-361950"/>
            <a:r>
              <a:rPr lang="en-US" sz="1600" b="0" i="0" u="none" strike="noStrike" baseline="0" dirty="0">
                <a:latin typeface="Arial" panose="020B0604020202020204" pitchFamily="34" charset="0"/>
              </a:rPr>
              <a:t>Woolrych and Cockton conclude that the heuristics add little advantage to an expert evaluation and the results of applying them may be counter-productive. </a:t>
            </a:r>
          </a:p>
          <a:p>
            <a:pPr marL="361950" indent="-361950"/>
            <a:r>
              <a:rPr lang="en-US" sz="1600" b="0" i="0" u="none" strike="noStrike" baseline="0" dirty="0">
                <a:latin typeface="Arial" panose="020B0604020202020204" pitchFamily="34" charset="0"/>
              </a:rPr>
              <a:t>They (and other authors) suggest that more theoretically informed techniques such as the cognitive walkthrough (see below) offer more robust support for problem identification. </a:t>
            </a:r>
          </a:p>
          <a:p>
            <a:pPr marL="361950" indent="-361950"/>
            <a:r>
              <a:rPr lang="en-US" sz="1600" b="0" i="0" u="none" strike="noStrike" baseline="0" dirty="0">
                <a:latin typeface="Arial" panose="020B0604020202020204" pitchFamily="34" charset="0"/>
              </a:rPr>
              <a:t>It is very evident that heuristic evaluation is not a complete solution. </a:t>
            </a:r>
          </a:p>
          <a:p>
            <a:pPr marL="361950" indent="-361950"/>
            <a:r>
              <a:rPr lang="en-US" sz="1600" b="0" i="0" u="none" strike="noStrike" baseline="0" dirty="0">
                <a:latin typeface="Arial" panose="020B0604020202020204" pitchFamily="34" charset="0"/>
              </a:rPr>
              <a:t>At the very least, the technique must be used together with careful consideration of people and their real-life skills. </a:t>
            </a:r>
          </a:p>
          <a:p>
            <a:pPr marL="361950" indent="-361950"/>
            <a:r>
              <a:rPr lang="en-US" sz="1600" b="0" i="0" u="none" strike="noStrike" baseline="0" dirty="0">
                <a:latin typeface="Arial" panose="020B0604020202020204" pitchFamily="34" charset="0"/>
              </a:rPr>
              <a:t>Participant evaluation is required to get a realistic picture of the success of a system.</a:t>
            </a:r>
          </a:p>
        </p:txBody>
      </p:sp>
    </p:spTree>
    <p:extLst>
      <p:ext uri="{BB962C8B-B14F-4D97-AF65-F5344CB8AC3E}">
        <p14:creationId xmlns:p14="http://schemas.microsoft.com/office/powerpoint/2010/main" val="155979033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273844"/>
            <a:ext cx="7886700" cy="725488"/>
          </a:xfrm>
        </p:spPr>
        <p:txBody>
          <a:bodyPr/>
          <a:lstStyle/>
          <a:p>
            <a:r>
              <a:rPr lang="en-US" sz="3600" b="1" i="0" u="none" strike="noStrike" kern="1400" baseline="0" dirty="0">
                <a:latin typeface="Arial" panose="020B0604020202020204" pitchFamily="34" charset="0"/>
              </a:rPr>
              <a:t>Heuristic evaluation (3 of 3)</a:t>
            </a:r>
          </a:p>
        </p:txBody>
      </p:sp>
      <p:sp>
        <p:nvSpPr>
          <p:cNvPr id="3" name="Text Placeholder 2"/>
          <p:cNvSpPr>
            <a:spLocks noGrp="1"/>
          </p:cNvSpPr>
          <p:nvPr>
            <p:ph type="body" idx="4294967295"/>
          </p:nvPr>
        </p:nvSpPr>
        <p:spPr>
          <a:xfrm>
            <a:off x="660400" y="1439863"/>
            <a:ext cx="7886700" cy="4351338"/>
          </a:xfrm>
        </p:spPr>
        <p:txBody>
          <a:bodyPr>
            <a:normAutofit/>
          </a:bodyPr>
          <a:lstStyle/>
          <a:p>
            <a:pPr marL="361950" indent="-361950"/>
            <a:r>
              <a:rPr lang="en-US" sz="2000" b="0" i="0" u="none" strike="noStrike" baseline="0" dirty="0">
                <a:latin typeface="Arial" panose="020B0604020202020204" pitchFamily="34" charset="0"/>
              </a:rPr>
              <a:t>Heuristic evaluation therefore is valuable as formative evaluation to help the designer improve the interaction at an early stage. </a:t>
            </a:r>
          </a:p>
          <a:p>
            <a:pPr marL="361950" indent="-361950"/>
            <a:r>
              <a:rPr lang="en-US" sz="2000" b="0" i="0" u="none" strike="noStrike" baseline="0" dirty="0">
                <a:latin typeface="Arial" panose="020B0604020202020204" pitchFamily="34" charset="0"/>
              </a:rPr>
              <a:t>It should not be used as a summative assessment to make claims about the usability and other characteristics of a finished product. </a:t>
            </a:r>
          </a:p>
          <a:p>
            <a:pPr marL="361950" indent="-361950"/>
            <a:r>
              <a:rPr lang="en-US" sz="2000" b="0" i="0" u="none" strike="noStrike" baseline="0" dirty="0">
                <a:latin typeface="Arial" panose="020B0604020202020204" pitchFamily="34" charset="0"/>
              </a:rPr>
              <a:t>If that is what we need to do, then we must carry out properly designed and controlled experiments with a much greater number of participants. </a:t>
            </a:r>
          </a:p>
          <a:p>
            <a:pPr marL="361950" indent="-361950"/>
            <a:r>
              <a:rPr lang="en-US" sz="2000" b="0" i="0" u="none" strike="noStrike" baseline="0" dirty="0">
                <a:latin typeface="Arial" panose="020B0604020202020204" pitchFamily="34" charset="0"/>
              </a:rPr>
              <a:t>However, the more controlled the testing situation becomes, the less it is likely to resemble the real world, which leads us to the question of ‘ecological validity’.</a:t>
            </a:r>
          </a:p>
        </p:txBody>
      </p:sp>
    </p:spTree>
    <p:extLst>
      <p:ext uri="{BB962C8B-B14F-4D97-AF65-F5344CB8AC3E}">
        <p14:creationId xmlns:p14="http://schemas.microsoft.com/office/powerpoint/2010/main" val="106334864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284163"/>
            <a:ext cx="7886700" cy="687388"/>
          </a:xfrm>
        </p:spPr>
        <p:txBody>
          <a:bodyPr/>
          <a:lstStyle/>
          <a:p>
            <a:r>
              <a:rPr lang="en-US" sz="3600" b="1" i="0" u="none" strike="noStrike" kern="1400" baseline="0" dirty="0">
                <a:latin typeface="Arial" panose="020B0604020202020204" pitchFamily="34" charset="0"/>
              </a:rPr>
              <a:t>Ecological validity (1 of 2)</a:t>
            </a:r>
          </a:p>
        </p:txBody>
      </p:sp>
      <p:sp>
        <p:nvSpPr>
          <p:cNvPr id="3" name="Text Placeholder 2"/>
          <p:cNvSpPr>
            <a:spLocks noGrp="1"/>
          </p:cNvSpPr>
          <p:nvPr>
            <p:ph type="body" idx="4294967295"/>
          </p:nvPr>
        </p:nvSpPr>
        <p:spPr>
          <a:xfrm>
            <a:off x="657225" y="1444625"/>
            <a:ext cx="7886700" cy="4351338"/>
          </a:xfrm>
        </p:spPr>
        <p:txBody>
          <a:bodyPr>
            <a:normAutofit/>
          </a:bodyPr>
          <a:lstStyle/>
          <a:p>
            <a:pPr marL="361950" indent="-361950"/>
            <a:r>
              <a:rPr lang="en-US" sz="2000" b="0" i="0" u="none" strike="noStrike" baseline="0" dirty="0">
                <a:latin typeface="Arial" panose="020B0604020202020204" pitchFamily="34" charset="0"/>
              </a:rPr>
              <a:t>In real life, people multitask, use several applications in parallel or in quick succession, are interrupted, improvise, ask other people for help, use applications intermittently and adapt technologies for purposes the designers never imagined. </a:t>
            </a:r>
          </a:p>
          <a:p>
            <a:pPr marL="361950" indent="-361950"/>
            <a:r>
              <a:rPr lang="en-US" sz="2000" b="0" i="0" u="none" strike="noStrike" baseline="0" dirty="0">
                <a:latin typeface="Arial" panose="020B0604020202020204" pitchFamily="34" charset="0"/>
              </a:rPr>
              <a:t>We have unpredictable, complex but generally effective coping strategies for everyday life and the technologies supporting it. </a:t>
            </a:r>
          </a:p>
          <a:p>
            <a:pPr marL="361950" indent="-361950"/>
            <a:r>
              <a:rPr lang="en-US" sz="2000" b="0" i="0" u="none" strike="noStrike" baseline="0" dirty="0">
                <a:latin typeface="Arial" panose="020B0604020202020204" pitchFamily="34" charset="0"/>
              </a:rPr>
              <a:t>People switch channels and interleave activities. </a:t>
            </a:r>
          </a:p>
          <a:p>
            <a:pPr marL="361950" indent="-361950"/>
            <a:r>
              <a:rPr lang="en-US" sz="2000" b="0" i="0" u="none" strike="noStrike" baseline="0" dirty="0">
                <a:latin typeface="Arial" panose="020B0604020202020204" pitchFamily="34" charset="0"/>
              </a:rPr>
              <a:t>The small tasks which are the focus of most evaluations are usually part of lengthy sequences directed towards aims which change according to circumstances. </a:t>
            </a:r>
          </a:p>
          <a:p>
            <a:pPr marL="361950" indent="-361950"/>
            <a:r>
              <a:rPr lang="en-US" sz="2000" b="0" i="0" u="none" strike="noStrike" baseline="0" dirty="0">
                <a:latin typeface="Arial" panose="020B0604020202020204" pitchFamily="34" charset="0"/>
              </a:rPr>
              <a:t>All of this is extremely difficult to reproduce in testing and is often deliberately excluded from expert evaluations. </a:t>
            </a:r>
          </a:p>
        </p:txBody>
      </p:sp>
    </p:spTree>
    <p:extLst>
      <p:ext uri="{BB962C8B-B14F-4D97-AF65-F5344CB8AC3E}">
        <p14:creationId xmlns:p14="http://schemas.microsoft.com/office/powerpoint/2010/main" val="3417493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279266"/>
            <a:ext cx="7886700" cy="696096"/>
          </a:xfrm>
        </p:spPr>
        <p:txBody>
          <a:bodyPr/>
          <a:lstStyle/>
          <a:p>
            <a:r>
              <a:rPr lang="en-US" sz="3600" b="1" i="0" u="none" strike="noStrike" kern="1400" baseline="0" dirty="0">
                <a:latin typeface="Arial" panose="020B0604020202020204" pitchFamily="34" charset="0"/>
              </a:rPr>
              <a:t>Overview (1 of 2)</a:t>
            </a:r>
          </a:p>
        </p:txBody>
      </p:sp>
      <p:sp>
        <p:nvSpPr>
          <p:cNvPr id="3" name="Text Placeholder 2"/>
          <p:cNvSpPr>
            <a:spLocks noGrp="1"/>
          </p:cNvSpPr>
          <p:nvPr>
            <p:ph type="body" idx="4294967295"/>
          </p:nvPr>
        </p:nvSpPr>
        <p:spPr>
          <a:xfrm>
            <a:off x="660136" y="1415677"/>
            <a:ext cx="7886700" cy="4823369"/>
          </a:xfrm>
        </p:spPr>
        <p:txBody>
          <a:bodyPr>
            <a:noAutofit/>
          </a:bodyPr>
          <a:lstStyle/>
          <a:p>
            <a:pPr marL="357188" indent="-357188"/>
            <a:r>
              <a:rPr lang="en-US" sz="2000" b="0" i="0" u="none" strike="noStrike" baseline="0" dirty="0">
                <a:latin typeface="Arial" panose="020B0604020202020204" pitchFamily="34" charset="0"/>
              </a:rPr>
              <a:t>Evaluation is the fourth main process of UX design that we identified in Chapter 3. </a:t>
            </a:r>
          </a:p>
          <a:p>
            <a:pPr marL="357188" indent="-357188"/>
            <a:r>
              <a:rPr lang="en-US" sz="2000" b="0" i="0" u="none" strike="noStrike" baseline="0" dirty="0">
                <a:latin typeface="Arial" panose="020B0604020202020204" pitchFamily="34" charset="0"/>
              </a:rPr>
              <a:t>By evaluation we mean reviewing, trying out or testing a design idea, a piece of software, a product or a service to discover whether it meets some criteria. </a:t>
            </a:r>
          </a:p>
          <a:p>
            <a:pPr marL="357188" indent="-357188"/>
            <a:r>
              <a:rPr lang="en-US" sz="2000" b="0" i="0" u="none" strike="noStrike" baseline="0" dirty="0">
                <a:latin typeface="Arial" panose="020B0604020202020204" pitchFamily="34" charset="0"/>
              </a:rPr>
              <a:t>These criteria will often be summed up by the guidelines for good design introduced in Chapter 5, namely that the system is learnable, effective and accommodating. </a:t>
            </a:r>
          </a:p>
          <a:p>
            <a:pPr marL="357188" indent="-357188"/>
            <a:r>
              <a:rPr lang="en-US" sz="2000" b="0" i="0" u="none" strike="noStrike" baseline="0" dirty="0">
                <a:latin typeface="Arial" panose="020B0604020202020204" pitchFamily="34" charset="0"/>
              </a:rPr>
              <a:t>At other times, the designer will want to focus on UX and measure users’ enjoyment, engagement and aesthetic appreciation. </a:t>
            </a:r>
          </a:p>
          <a:p>
            <a:pPr marL="357188" indent="-357188"/>
            <a:r>
              <a:rPr lang="en-US" sz="2000" b="0" i="0" u="none" strike="noStrike" baseline="0" dirty="0">
                <a:latin typeface="Arial" panose="020B0604020202020204" pitchFamily="34" charset="0"/>
              </a:rPr>
              <a:t>At other times, the designer might be more interested in some other characteristic of the design such as whether a particular web page has been accessed or whether a particular service moment is causing users to walk away from the interaction. </a:t>
            </a:r>
          </a:p>
        </p:txBody>
      </p:sp>
    </p:spTree>
    <p:extLst>
      <p:ext uri="{BB962C8B-B14F-4D97-AF65-F5344CB8AC3E}">
        <p14:creationId xmlns:p14="http://schemas.microsoft.com/office/powerpoint/2010/main" val="122733485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284163"/>
            <a:ext cx="7886700" cy="706438"/>
          </a:xfrm>
        </p:spPr>
        <p:txBody>
          <a:bodyPr/>
          <a:lstStyle/>
          <a:p>
            <a:r>
              <a:rPr lang="en-US" sz="3600" b="1" kern="1400" dirty="0">
                <a:latin typeface="Arial" panose="020B0604020202020204" pitchFamily="34" charset="0"/>
              </a:rPr>
              <a:t>Ecological validity (2 of 2)</a:t>
            </a:r>
            <a:endParaRPr lang="en-US" sz="3600" b="0" i="0" u="none" strike="noStrike" kern="1400" baseline="0" dirty="0">
              <a:latin typeface="Arial" panose="020B0604020202020204" pitchFamily="34" charset="0"/>
            </a:endParaRPr>
          </a:p>
        </p:txBody>
      </p:sp>
      <p:sp>
        <p:nvSpPr>
          <p:cNvPr id="3" name="Text Placeholder 2"/>
          <p:cNvSpPr>
            <a:spLocks noGrp="1"/>
          </p:cNvSpPr>
          <p:nvPr>
            <p:ph type="body" idx="4294967295"/>
          </p:nvPr>
        </p:nvSpPr>
        <p:spPr>
          <a:xfrm>
            <a:off x="650875" y="1416050"/>
            <a:ext cx="7886700" cy="4351338"/>
          </a:xfrm>
        </p:spPr>
        <p:txBody>
          <a:bodyPr/>
          <a:lstStyle/>
          <a:p>
            <a:pPr marL="361950" indent="-361950"/>
            <a:r>
              <a:rPr lang="en-US" b="0" i="0" u="none" strike="noStrike" baseline="0" dirty="0">
                <a:latin typeface="Arial" panose="020B0604020202020204" pitchFamily="34" charset="0"/>
              </a:rPr>
              <a:t>So, the results of most evaluation can only ever be indicative of issues in real-life usage. </a:t>
            </a:r>
          </a:p>
          <a:p>
            <a:pPr marL="361950" indent="-361950"/>
            <a:r>
              <a:rPr lang="en-US" b="0" i="0" u="none" strike="noStrike" baseline="0" dirty="0">
                <a:latin typeface="Arial" panose="020B0604020202020204" pitchFamily="34" charset="0"/>
              </a:rPr>
              <a:t>Ecological validity is concerned with making an evaluation as life-like as possible. </a:t>
            </a:r>
          </a:p>
          <a:p>
            <a:pPr marL="361950" indent="-361950"/>
            <a:r>
              <a:rPr lang="en-US" b="0" i="0" u="none" strike="noStrike" baseline="0" dirty="0">
                <a:latin typeface="Arial" panose="020B0604020202020204" pitchFamily="34" charset="0"/>
              </a:rPr>
              <a:t>Designers can create circumstances that are as close to the real life environment as possible when undertaking an evaluation. </a:t>
            </a:r>
          </a:p>
          <a:p>
            <a:pPr marL="361950" indent="-361950"/>
            <a:r>
              <a:rPr lang="en-US" b="0" i="0" u="none" strike="noStrike" baseline="0" dirty="0">
                <a:latin typeface="Arial" panose="020B0604020202020204" pitchFamily="34" charset="0"/>
              </a:rPr>
              <a:t>Designs that appear robust in controlled, ‘laboratory’ settings can perform much less well in real-life, stressed situations.</a:t>
            </a:r>
          </a:p>
        </p:txBody>
      </p:sp>
    </p:spTree>
    <p:extLst>
      <p:ext uri="{BB962C8B-B14F-4D97-AF65-F5344CB8AC3E}">
        <p14:creationId xmlns:p14="http://schemas.microsoft.com/office/powerpoint/2010/main" val="141045674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254794"/>
            <a:ext cx="7886700" cy="744538"/>
          </a:xfrm>
        </p:spPr>
        <p:txBody>
          <a:bodyPr/>
          <a:lstStyle/>
          <a:p>
            <a:r>
              <a:rPr lang="en-US" sz="3600" b="1" i="0" u="none" strike="noStrike" kern="1400" baseline="0" dirty="0">
                <a:latin typeface="Arial" panose="020B0604020202020204" pitchFamily="34" charset="0"/>
              </a:rPr>
              <a:t>Cognitive walkthrough (1 of 3)</a:t>
            </a:r>
          </a:p>
        </p:txBody>
      </p:sp>
      <p:sp>
        <p:nvSpPr>
          <p:cNvPr id="3" name="Text Placeholder 2"/>
          <p:cNvSpPr>
            <a:spLocks noGrp="1"/>
          </p:cNvSpPr>
          <p:nvPr>
            <p:ph type="body" idx="4294967295"/>
          </p:nvPr>
        </p:nvSpPr>
        <p:spPr>
          <a:xfrm>
            <a:off x="660400" y="1444624"/>
            <a:ext cx="7886700" cy="4810125"/>
          </a:xfrm>
        </p:spPr>
        <p:txBody>
          <a:bodyPr>
            <a:noAutofit/>
          </a:bodyPr>
          <a:lstStyle/>
          <a:p>
            <a:pPr marL="361950" indent="-361950"/>
            <a:r>
              <a:rPr lang="en-US" sz="2000" b="0" i="0" u="none" strike="noStrike" baseline="0" dirty="0">
                <a:latin typeface="Arial" panose="020B0604020202020204" pitchFamily="34" charset="0"/>
              </a:rPr>
              <a:t>Cognitive walkthrough is a rigorous paper-based technique for checking through the detailed design and logic of steps in an interaction. </a:t>
            </a:r>
          </a:p>
          <a:p>
            <a:pPr marL="361950" indent="-361950"/>
            <a:r>
              <a:rPr lang="en-US" sz="2000" b="0" i="0" u="none" strike="noStrike" baseline="0" dirty="0">
                <a:latin typeface="Arial" panose="020B0604020202020204" pitchFamily="34" charset="0"/>
              </a:rPr>
              <a:t>It is derived from the human information processor view of cognition and closely related to task analysis (Chapter 11). </a:t>
            </a:r>
          </a:p>
          <a:p>
            <a:pPr marL="361950" indent="-361950"/>
            <a:r>
              <a:rPr lang="en-US" sz="2000" b="0" i="0" u="none" strike="noStrike" baseline="0" dirty="0">
                <a:latin typeface="Arial" panose="020B0604020202020204" pitchFamily="34" charset="0"/>
              </a:rPr>
              <a:t>In essence, the cognitive walkthrough entails a usability or UX analyst stepping through the cognitive tasks that must be carried out in interacting with technology. </a:t>
            </a:r>
          </a:p>
          <a:p>
            <a:pPr marL="361950" indent="-361950"/>
            <a:r>
              <a:rPr lang="en-US" sz="2000" b="0" i="0" u="none" strike="noStrike" baseline="0" dirty="0">
                <a:latin typeface="Arial" panose="020B0604020202020204" pitchFamily="34" charset="0"/>
              </a:rPr>
              <a:t>Originally developed by Lewis </a:t>
            </a:r>
            <a:r>
              <a:rPr lang="en-US" sz="2000" b="0" i="1" u="none" strike="noStrike" baseline="0" dirty="0">
                <a:latin typeface="Arial" panose="020B0604020202020204" pitchFamily="34" charset="0"/>
              </a:rPr>
              <a:t>et al.</a:t>
            </a:r>
            <a:r>
              <a:rPr lang="en-US" sz="2000" b="0" i="0" u="none" strike="noStrike" baseline="0" dirty="0">
                <a:latin typeface="Arial" panose="020B0604020202020204" pitchFamily="34" charset="0"/>
              </a:rPr>
              <a:t> (1990) for applications where people browse and explore information, it has been extended to interactive systems in general (Wharton </a:t>
            </a:r>
            <a:r>
              <a:rPr lang="en-US" sz="2000" b="0" i="1" u="none" strike="noStrike" baseline="0" dirty="0">
                <a:latin typeface="Arial" panose="020B0604020202020204" pitchFamily="34" charset="0"/>
              </a:rPr>
              <a:t>et al.</a:t>
            </a:r>
            <a:r>
              <a:rPr lang="en-US" sz="2000" b="0" i="0" u="none" strike="noStrike" baseline="0" dirty="0">
                <a:latin typeface="Arial" panose="020B0604020202020204" pitchFamily="34" charset="0"/>
              </a:rPr>
              <a:t>, 1994). </a:t>
            </a:r>
          </a:p>
          <a:p>
            <a:pPr marL="361950" indent="-361950"/>
            <a:r>
              <a:rPr lang="en-US" sz="2000" b="0" i="0" u="none" strike="noStrike" baseline="0" dirty="0">
                <a:latin typeface="Arial" panose="020B0604020202020204" pitchFamily="34" charset="0"/>
              </a:rPr>
              <a:t>Aside from its systematic approach, the great strength of the cognitive walkthrough is that it is based on well-established theory rather than the trial and error or a heuristically based approach.</a:t>
            </a:r>
          </a:p>
        </p:txBody>
      </p:sp>
    </p:spTree>
    <p:extLst>
      <p:ext uri="{BB962C8B-B14F-4D97-AF65-F5344CB8AC3E}">
        <p14:creationId xmlns:p14="http://schemas.microsoft.com/office/powerpoint/2010/main" val="162193359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265113"/>
            <a:ext cx="7886700" cy="725488"/>
          </a:xfrm>
        </p:spPr>
        <p:txBody>
          <a:bodyPr/>
          <a:lstStyle/>
          <a:p>
            <a:r>
              <a:rPr lang="en-US" sz="3600" b="1" kern="1400" dirty="0">
                <a:latin typeface="Arial" panose="020B0604020202020204" pitchFamily="34" charset="0"/>
              </a:rPr>
              <a:t>Cognitive walkthrough (2 of 3)</a:t>
            </a:r>
            <a:endParaRPr lang="en-US" sz="3600" b="0" i="0" u="none" strike="noStrike" kern="1400" baseline="0" dirty="0">
              <a:latin typeface="Arial" panose="020B0604020202020204" pitchFamily="34" charset="0"/>
            </a:endParaRPr>
          </a:p>
        </p:txBody>
      </p:sp>
      <p:sp>
        <p:nvSpPr>
          <p:cNvPr id="3" name="Text Placeholder 2"/>
          <p:cNvSpPr>
            <a:spLocks noGrp="1"/>
          </p:cNvSpPr>
          <p:nvPr>
            <p:ph type="body" idx="4294967295"/>
          </p:nvPr>
        </p:nvSpPr>
        <p:spPr>
          <a:xfrm>
            <a:off x="663575" y="1422399"/>
            <a:ext cx="7886700" cy="4721225"/>
          </a:xfrm>
        </p:spPr>
        <p:txBody>
          <a:bodyPr>
            <a:noAutofit/>
          </a:bodyPr>
          <a:lstStyle/>
          <a:p>
            <a:pPr marL="357188" indent="-357188"/>
            <a:r>
              <a:rPr lang="en-US" sz="1800" b="0" i="0" u="none" strike="noStrike" baseline="0" dirty="0">
                <a:latin typeface="Arial" panose="020B0604020202020204" pitchFamily="34" charset="0"/>
              </a:rPr>
              <a:t>Inputs to the process are:</a:t>
            </a:r>
          </a:p>
          <a:p>
            <a:pPr marL="801688" lvl="1" indent="-436563">
              <a:buFont typeface="Arial" panose="020B0604020202020204" pitchFamily="34" charset="0"/>
              <a:buChar char="‒"/>
            </a:pPr>
            <a:r>
              <a:rPr lang="en-US" sz="1600" b="0" i="0" u="none" strike="noStrike" baseline="0" dirty="0">
                <a:latin typeface="Arial" panose="020B0604020202020204" pitchFamily="34" charset="0"/>
              </a:rPr>
              <a:t>An understanding of the people who are expected to use the system.</a:t>
            </a:r>
          </a:p>
          <a:p>
            <a:pPr marL="801688" lvl="1" indent="-436563">
              <a:buFont typeface="Arial" panose="020B0604020202020204" pitchFamily="34" charset="0"/>
              <a:buChar char="‒"/>
            </a:pPr>
            <a:r>
              <a:rPr lang="en-US" sz="1600" b="0" i="0" u="none" strike="noStrike" baseline="0" dirty="0">
                <a:latin typeface="Arial" panose="020B0604020202020204" pitchFamily="34" charset="0"/>
              </a:rPr>
              <a:t>A set of concrete scenarios representing both (a) very common and (b) uncommon but critical sequences of activities.</a:t>
            </a:r>
          </a:p>
          <a:p>
            <a:pPr marL="801688" lvl="1" indent="-436563">
              <a:buFont typeface="Arial" panose="020B0604020202020204" pitchFamily="34" charset="0"/>
              <a:buChar char="‒"/>
            </a:pPr>
            <a:r>
              <a:rPr lang="en-US" sz="1600" b="0" i="0" u="none" strike="noStrike" baseline="0" dirty="0">
                <a:latin typeface="Arial" panose="020B0604020202020204" pitchFamily="34" charset="0"/>
              </a:rPr>
              <a:t>A complete description of the interface to the system – this should comprise both a representation of how the interface is presented, for example screen designs, and the correct sequence of actions for achieving the scenario tasks, usually as a hierarchical task analysis (HTA).</a:t>
            </a:r>
          </a:p>
          <a:p>
            <a:pPr marL="357188" indent="-357188"/>
            <a:r>
              <a:rPr lang="en-US" sz="1800" b="0" i="0" u="none" strike="noStrike" baseline="0" dirty="0">
                <a:latin typeface="Arial" panose="020B0604020202020204" pitchFamily="34" charset="0"/>
              </a:rPr>
              <a:t>Having gathered these materials together, the analyst asks the following four questions for each individual step in the interaction:</a:t>
            </a:r>
          </a:p>
          <a:p>
            <a:pPr marL="801688" lvl="1" indent="-427038">
              <a:buFont typeface="Arial" panose="020B0604020202020204" pitchFamily="34" charset="0"/>
              <a:buChar char="‒"/>
            </a:pPr>
            <a:r>
              <a:rPr lang="en-US" sz="1600" b="0" i="0" u="none" strike="noStrike" baseline="0" dirty="0">
                <a:latin typeface="Arial" panose="020B0604020202020204" pitchFamily="34" charset="0"/>
              </a:rPr>
              <a:t>Will the people using the system try to achieve the right effect?</a:t>
            </a:r>
          </a:p>
          <a:p>
            <a:pPr marL="801688" lvl="1" indent="-427038">
              <a:buFont typeface="Arial" panose="020B0604020202020204" pitchFamily="34" charset="0"/>
              <a:buChar char="‒"/>
            </a:pPr>
            <a:r>
              <a:rPr lang="en-US" sz="1600" b="0" i="0" u="none" strike="noStrike" baseline="0" dirty="0">
                <a:latin typeface="Arial" panose="020B0604020202020204" pitchFamily="34" charset="0"/>
              </a:rPr>
              <a:t>Will they notice that the correct action is available?</a:t>
            </a:r>
          </a:p>
          <a:p>
            <a:pPr marL="801688" lvl="1" indent="-427038">
              <a:buFont typeface="Arial" panose="020B0604020202020204" pitchFamily="34" charset="0"/>
              <a:buChar char="‒"/>
            </a:pPr>
            <a:r>
              <a:rPr lang="en-US" sz="1600" b="0" i="0" u="none" strike="noStrike" baseline="0" dirty="0">
                <a:latin typeface="Arial" panose="020B0604020202020204" pitchFamily="34" charset="0"/>
              </a:rPr>
              <a:t>Will they associate the correct action with the effect that they are trying to achieve?</a:t>
            </a:r>
          </a:p>
          <a:p>
            <a:pPr marL="801688" lvl="1" indent="-427038">
              <a:buFont typeface="Arial" panose="020B0604020202020204" pitchFamily="34" charset="0"/>
              <a:buChar char="‒"/>
            </a:pPr>
            <a:r>
              <a:rPr lang="en-US" sz="1600" b="0" i="0" u="none" strike="noStrike" baseline="0" dirty="0">
                <a:latin typeface="Arial" panose="020B0604020202020204" pitchFamily="34" charset="0"/>
              </a:rPr>
              <a:t>If the correct action is performed, will people see that progress is being made towards the goal of their activity (modified from Wharton </a:t>
            </a:r>
            <a:r>
              <a:rPr lang="en-US" sz="1600" b="0" i="1" u="none" strike="noStrike" baseline="0" dirty="0">
                <a:latin typeface="Arial" panose="020B0604020202020204" pitchFamily="34" charset="0"/>
              </a:rPr>
              <a:t>et al</a:t>
            </a:r>
            <a:r>
              <a:rPr lang="en-US" sz="1600" b="0" i="0" u="none" strike="noStrike" baseline="0" dirty="0">
                <a:latin typeface="Arial" panose="020B0604020202020204" pitchFamily="34" charset="0"/>
              </a:rPr>
              <a:t>., 1994, p. 106</a:t>
            </a:r>
            <a:r>
              <a:rPr lang="en-US" sz="1600" dirty="0">
                <a:latin typeface="Arial" panose="020B0604020202020204" pitchFamily="34" charset="0"/>
              </a:rPr>
              <a:t>) ?</a:t>
            </a:r>
            <a:endParaRPr lang="en-US" sz="1600" b="0" i="0" u="none" strike="noStrike" baseline="0" dirty="0">
              <a:latin typeface="Arial" panose="020B0604020202020204" pitchFamily="34" charset="0"/>
            </a:endParaRPr>
          </a:p>
        </p:txBody>
      </p:sp>
    </p:spTree>
    <p:extLst>
      <p:ext uri="{BB962C8B-B14F-4D97-AF65-F5344CB8AC3E}">
        <p14:creationId xmlns:p14="http://schemas.microsoft.com/office/powerpoint/2010/main" val="182798298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293688"/>
            <a:ext cx="7886700" cy="668338"/>
          </a:xfrm>
        </p:spPr>
        <p:txBody>
          <a:bodyPr/>
          <a:lstStyle/>
          <a:p>
            <a:r>
              <a:rPr lang="en-US" sz="3600" b="1" kern="1400" dirty="0">
                <a:latin typeface="Arial" panose="020B0604020202020204" pitchFamily="34" charset="0"/>
              </a:rPr>
              <a:t>Cognitive walkthrough (3 of 3)</a:t>
            </a:r>
            <a:endParaRPr lang="en-US" sz="3600" b="0" i="0" u="none" strike="noStrike" kern="1400" baseline="0" dirty="0">
              <a:latin typeface="Arial" panose="020B0604020202020204" pitchFamily="34" charset="0"/>
            </a:endParaRPr>
          </a:p>
        </p:txBody>
      </p:sp>
      <p:sp>
        <p:nvSpPr>
          <p:cNvPr id="3" name="Text Placeholder 2"/>
          <p:cNvSpPr>
            <a:spLocks noGrp="1"/>
          </p:cNvSpPr>
          <p:nvPr>
            <p:ph type="body" idx="4294967295"/>
          </p:nvPr>
        </p:nvSpPr>
        <p:spPr>
          <a:xfrm>
            <a:off x="650875" y="1435100"/>
            <a:ext cx="7886700" cy="4351338"/>
          </a:xfrm>
        </p:spPr>
        <p:txBody>
          <a:bodyPr>
            <a:normAutofit/>
          </a:bodyPr>
          <a:lstStyle/>
          <a:p>
            <a:pPr marL="361950" indent="-361950"/>
            <a:r>
              <a:rPr lang="en-US" sz="2000" b="0" i="0" u="none" strike="noStrike" baseline="0" dirty="0">
                <a:latin typeface="Arial" panose="020B0604020202020204" pitchFamily="34" charset="0"/>
              </a:rPr>
              <a:t>If any of the questions is answered in the negative, then a usability problem has been identified and is recorded, but redesign suggestions are not made at this point. </a:t>
            </a:r>
          </a:p>
          <a:p>
            <a:pPr marL="361950" indent="-361950"/>
            <a:r>
              <a:rPr lang="en-US" sz="2000" b="0" i="0" u="none" strike="noStrike" baseline="0" dirty="0">
                <a:latin typeface="Arial" panose="020B0604020202020204" pitchFamily="34" charset="0"/>
              </a:rPr>
              <a:t>If the walkthrough is being used as originally devised, this process is carried out as a group exercise by analysts and designers together. </a:t>
            </a:r>
          </a:p>
          <a:p>
            <a:pPr marL="361950" indent="-361950"/>
            <a:r>
              <a:rPr lang="en-US" sz="2000" b="0" i="0" u="none" strike="noStrike" baseline="0" dirty="0">
                <a:latin typeface="Arial" panose="020B0604020202020204" pitchFamily="34" charset="0"/>
              </a:rPr>
              <a:t>The analysts step through usage scenarios and the design team are required to explain how the user would identify, carry out and monitor the correct sequence of actions. </a:t>
            </a:r>
          </a:p>
          <a:p>
            <a:pPr marL="361950" indent="-361950"/>
            <a:r>
              <a:rPr lang="en-US" sz="2000" b="0" i="0" u="none" strike="noStrike" baseline="0" dirty="0">
                <a:latin typeface="Arial" panose="020B0604020202020204" pitchFamily="34" charset="0"/>
              </a:rPr>
              <a:t>Software designers in organizations with structured quality procedures in place will find some similarities to program code walkthroughs.</a:t>
            </a:r>
          </a:p>
        </p:txBody>
      </p:sp>
    </p:spTree>
    <p:extLst>
      <p:ext uri="{BB962C8B-B14F-4D97-AF65-F5344CB8AC3E}">
        <p14:creationId xmlns:p14="http://schemas.microsoft.com/office/powerpoint/2010/main" val="100900852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250825"/>
            <a:ext cx="7886700" cy="1325563"/>
          </a:xfrm>
        </p:spPr>
        <p:txBody>
          <a:bodyPr/>
          <a:lstStyle/>
          <a:p>
            <a:r>
              <a:rPr lang="en-US" sz="3600" b="1" i="0" u="none" strike="noStrike" kern="1400" baseline="0" dirty="0">
                <a:latin typeface="Arial" panose="020B0604020202020204" pitchFamily="34" charset="0"/>
              </a:rPr>
              <a:t>Cut-down versions of the technique</a:t>
            </a:r>
            <a:r>
              <a:rPr lang="en-US" sz="3600" b="0" i="0" u="none" strike="noStrike" kern="1400" baseline="0" dirty="0">
                <a:latin typeface="Arial" panose="020B0604020202020204" pitchFamily="34" charset="0"/>
              </a:rPr>
              <a:t> </a:t>
            </a:r>
          </a:p>
        </p:txBody>
      </p:sp>
      <p:sp>
        <p:nvSpPr>
          <p:cNvPr id="3" name="Text Placeholder 2"/>
          <p:cNvSpPr>
            <a:spLocks noGrp="1"/>
          </p:cNvSpPr>
          <p:nvPr>
            <p:ph type="body" idx="4294967295"/>
          </p:nvPr>
        </p:nvSpPr>
        <p:spPr>
          <a:xfrm>
            <a:off x="650875" y="1470203"/>
            <a:ext cx="7886700" cy="4851222"/>
          </a:xfrm>
        </p:spPr>
        <p:txBody>
          <a:bodyPr>
            <a:noAutofit/>
          </a:bodyPr>
          <a:lstStyle/>
          <a:p>
            <a:pPr marL="357188" lvl="0" indent="-357188"/>
            <a:r>
              <a:rPr lang="en-US" sz="1800" b="0" i="0" u="none" strike="noStrike" baseline="0" dirty="0">
                <a:latin typeface="Arial" panose="020B0604020202020204" pitchFamily="34" charset="0"/>
              </a:rPr>
              <a:t>The ‘cognitive jogthrough’ (Rowley and Rhoades, 1992) – video records (rather than conventional minutes</a:t>
            </a:r>
            <a:r>
              <a:rPr lang="en-US" sz="1800" dirty="0">
                <a:latin typeface="Arial" panose="020B0604020202020204" pitchFamily="34" charset="0"/>
              </a:rPr>
              <a:t>) </a:t>
            </a:r>
            <a:r>
              <a:rPr lang="en-US" sz="1800" b="0" i="0" u="none" strike="noStrike" baseline="0" dirty="0">
                <a:latin typeface="Arial" panose="020B0604020202020204" pitchFamily="34" charset="0"/>
              </a:rPr>
              <a:t>are made of walkthrough meetings, annotated to indicate significant items of interest, design suggestions are permitted and low-level actions are aggregated wherever possible.</a:t>
            </a:r>
          </a:p>
          <a:p>
            <a:pPr marL="357188" indent="-357188"/>
            <a:r>
              <a:rPr lang="en-US" sz="1800" b="0" i="0" u="none" strike="noStrike" baseline="0" dirty="0">
                <a:latin typeface="Arial" panose="020B0604020202020204" pitchFamily="34" charset="0"/>
              </a:rPr>
              <a:t>The ‘streamlined cognitive walkthrough’ (Spencer, 2000) – designer defensiveness is defused by engendering a problem-solving ethos, and the process is streamlined by not documenting problem-free steps and by combining the four original questions into two (ibid., p. 355):</a:t>
            </a:r>
          </a:p>
          <a:p>
            <a:pPr marL="809625" lvl="1" indent="-434975">
              <a:buFont typeface="Arial" panose="020B0604020202020204" pitchFamily="34" charset="0"/>
              <a:buChar char="‒"/>
            </a:pPr>
            <a:r>
              <a:rPr lang="en-US" sz="1600" b="0" i="0" u="none" strike="noStrike" baseline="0" dirty="0">
                <a:latin typeface="Arial" panose="020B0604020202020204" pitchFamily="34" charset="0"/>
              </a:rPr>
              <a:t>Will people know what to do at each step?</a:t>
            </a:r>
          </a:p>
          <a:p>
            <a:pPr marL="809625" lvl="1" indent="-434975">
              <a:buFont typeface="Arial" panose="020B0604020202020204" pitchFamily="34" charset="0"/>
              <a:buChar char="‒"/>
            </a:pPr>
            <a:r>
              <a:rPr lang="en-US" sz="1600" b="0" i="0" u="none" strike="noStrike" baseline="0" dirty="0">
                <a:latin typeface="Arial" panose="020B0604020202020204" pitchFamily="34" charset="0"/>
              </a:rPr>
              <a:t>If people do the right thing, will they know that they did the right thing and are making progress towards their goal?</a:t>
            </a:r>
          </a:p>
          <a:p>
            <a:pPr marL="357188" indent="-357188"/>
            <a:r>
              <a:rPr lang="en-US" sz="1800" b="0" i="0" u="none" strike="noStrike" baseline="0" dirty="0">
                <a:latin typeface="Arial" panose="020B0604020202020204" pitchFamily="34" charset="0"/>
              </a:rPr>
              <a:t>Both these approaches acknowledge that detail may be lost but this is more than compensated for by enhanced coverage of the system as a whole and by designer buy-in to the process. </a:t>
            </a:r>
          </a:p>
          <a:p>
            <a:pPr marL="357188" indent="-357188"/>
            <a:r>
              <a:rPr lang="en-US" sz="1800" b="0" i="0" u="none" strike="noStrike" baseline="0" dirty="0">
                <a:latin typeface="Arial" panose="020B0604020202020204" pitchFamily="34" charset="0"/>
              </a:rPr>
              <a:t>Finally, the cognitive walkthrough is very often practised (and taught) as a technique executed by the analyst alone, to be followed in some cases by a meeting with the design team. </a:t>
            </a:r>
          </a:p>
        </p:txBody>
      </p:sp>
    </p:spTree>
    <p:extLst>
      <p:ext uri="{BB962C8B-B14F-4D97-AF65-F5344CB8AC3E}">
        <p14:creationId xmlns:p14="http://schemas.microsoft.com/office/powerpoint/2010/main" val="187543657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322263"/>
            <a:ext cx="7886700" cy="611188"/>
          </a:xfrm>
        </p:spPr>
        <p:txBody>
          <a:bodyPr/>
          <a:lstStyle/>
          <a:p>
            <a:r>
              <a:rPr lang="en-US" sz="3600" b="1" i="0" u="none" strike="noStrike" kern="1400" baseline="0" dirty="0">
                <a:latin typeface="Arial" panose="020B0604020202020204" pitchFamily="34" charset="0"/>
              </a:rPr>
              <a:t>Other issues</a:t>
            </a:r>
          </a:p>
        </p:txBody>
      </p:sp>
      <p:sp>
        <p:nvSpPr>
          <p:cNvPr id="3" name="Text Placeholder 2"/>
          <p:cNvSpPr>
            <a:spLocks noGrp="1"/>
          </p:cNvSpPr>
          <p:nvPr>
            <p:ph type="body" idx="4294967295"/>
          </p:nvPr>
        </p:nvSpPr>
        <p:spPr>
          <a:xfrm>
            <a:off x="648970" y="1446529"/>
            <a:ext cx="7886700" cy="4817745"/>
          </a:xfrm>
        </p:spPr>
        <p:txBody>
          <a:bodyPr>
            <a:noAutofit/>
          </a:bodyPr>
          <a:lstStyle/>
          <a:p>
            <a:pPr marL="374650" indent="-360363">
              <a:lnSpc>
                <a:spcPts val="1800"/>
              </a:lnSpc>
            </a:pPr>
            <a:r>
              <a:rPr lang="en-US" sz="1600" b="0" i="0" u="none" strike="noStrike" baseline="0" dirty="0">
                <a:latin typeface="Arial" panose="020B0604020202020204" pitchFamily="34" charset="0"/>
              </a:rPr>
              <a:t>If a written report is required, the problematic interaction step and the difficulties predicted should be explained. </a:t>
            </a:r>
          </a:p>
          <a:p>
            <a:pPr marL="374650" indent="-360363">
              <a:lnSpc>
                <a:spcPts val="1800"/>
              </a:lnSpc>
            </a:pPr>
            <a:r>
              <a:rPr lang="en-US" sz="1600" b="0" i="0" u="none" strike="noStrike" baseline="0" dirty="0">
                <a:latin typeface="Arial" panose="020B0604020202020204" pitchFamily="34" charset="0"/>
              </a:rPr>
              <a:t>Other checklist approaches have been suggested, such as the activity checklist (Kaptelinin </a:t>
            </a:r>
            <a:r>
              <a:rPr lang="en-US" sz="1600" b="0" i="1" u="none" strike="noStrike" baseline="0" dirty="0">
                <a:latin typeface="Arial" panose="020B0604020202020204" pitchFamily="34" charset="0"/>
              </a:rPr>
              <a:t>et al.</a:t>
            </a:r>
            <a:r>
              <a:rPr lang="en-US" sz="1600" b="0" i="0" u="none" strike="noStrike" baseline="0" dirty="0">
                <a:latin typeface="Arial" panose="020B0604020202020204" pitchFamily="34" charset="0"/>
              </a:rPr>
              <a:t> 1999) but have not been widely taken up by other practitioners.</a:t>
            </a:r>
          </a:p>
          <a:p>
            <a:pPr marL="374650" indent="-360363">
              <a:lnSpc>
                <a:spcPts val="1800"/>
              </a:lnSpc>
            </a:pPr>
            <a:r>
              <a:rPr lang="en-US" sz="1600" b="0" i="0" u="none" strike="noStrike" baseline="0" dirty="0">
                <a:latin typeface="Arial" panose="020B0604020202020204" pitchFamily="34" charset="0"/>
              </a:rPr>
              <a:t>While expert-based evaluation is a reasonable first step, it will not find all problems, particularly those that result from a chain of ‘wrong’ actions or are linked to fundamental misconceptions. Woolrych and Cockton (2001) discuss this in detail. </a:t>
            </a:r>
          </a:p>
          <a:p>
            <a:pPr marL="374650" indent="-360363">
              <a:lnSpc>
                <a:spcPts val="1800"/>
              </a:lnSpc>
            </a:pPr>
            <a:r>
              <a:rPr lang="en-US" sz="1600" b="0" i="0" u="none" strike="noStrike" baseline="0" dirty="0">
                <a:latin typeface="Arial" panose="020B0604020202020204" pitchFamily="34" charset="0"/>
              </a:rPr>
              <a:t>Experts even find problems that do not really exist – people overcome many minor difficulties using a mixture of common sense and experience. </a:t>
            </a:r>
          </a:p>
          <a:p>
            <a:pPr marL="374650" indent="-360363">
              <a:lnSpc>
                <a:spcPts val="1800"/>
              </a:lnSpc>
            </a:pPr>
            <a:r>
              <a:rPr lang="en-US" sz="1600" b="0" i="0" u="none" strike="noStrike" baseline="0" dirty="0">
                <a:latin typeface="Arial" panose="020B0604020202020204" pitchFamily="34" charset="0"/>
              </a:rPr>
              <a:t>So it is really important to complete the picture with some real people trying out the interaction design. </a:t>
            </a:r>
          </a:p>
          <a:p>
            <a:pPr marL="374650" indent="-360363">
              <a:lnSpc>
                <a:spcPts val="1800"/>
              </a:lnSpc>
            </a:pPr>
            <a:r>
              <a:rPr lang="en-US" sz="1600" b="0" i="0" u="none" strike="noStrike" baseline="0" dirty="0">
                <a:latin typeface="Arial" panose="020B0604020202020204" pitchFamily="34" charset="0"/>
              </a:rPr>
              <a:t>The findings will always be interesting, quite often surprising and occasionally disconcerting. </a:t>
            </a:r>
          </a:p>
          <a:p>
            <a:pPr marL="374650" indent="-360363">
              <a:lnSpc>
                <a:spcPts val="1800"/>
              </a:lnSpc>
            </a:pPr>
            <a:r>
              <a:rPr lang="en-US" sz="1600" b="0" i="0" u="none" strike="noStrike" baseline="0" dirty="0">
                <a:latin typeface="Arial" panose="020B0604020202020204" pitchFamily="34" charset="0"/>
              </a:rPr>
              <a:t>From a political point of view, it is easier to convince designers of the need for changes if the evidence is not simply one ‘expert’ view, particularly if the expert is relatively junior. </a:t>
            </a:r>
          </a:p>
          <a:p>
            <a:pPr marL="374650" indent="-360363">
              <a:lnSpc>
                <a:spcPts val="1800"/>
              </a:lnSpc>
            </a:pPr>
            <a:r>
              <a:rPr lang="en-US" sz="1600" b="0" i="0" u="none" strike="noStrike" baseline="0" dirty="0">
                <a:latin typeface="Arial" panose="020B0604020202020204" pitchFamily="34" charset="0"/>
              </a:rPr>
              <a:t>The aim is to trial the design with people who represent the intended target group in as near realistic conditions as possible.</a:t>
            </a:r>
          </a:p>
        </p:txBody>
      </p:sp>
    </p:spTree>
    <p:extLst>
      <p:ext uri="{BB962C8B-B14F-4D97-AF65-F5344CB8AC3E}">
        <p14:creationId xmlns:p14="http://schemas.microsoft.com/office/powerpoint/2010/main" val="184506262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284163"/>
            <a:ext cx="7886700" cy="687388"/>
          </a:xfrm>
        </p:spPr>
        <p:txBody>
          <a:bodyPr/>
          <a:lstStyle/>
          <a:p>
            <a:r>
              <a:rPr lang="en-US" sz="3600" b="1" i="0" u="none" strike="noStrike" kern="1400" baseline="0" dirty="0">
                <a:latin typeface="Arial" panose="020B0604020202020204" pitchFamily="34" charset="0"/>
              </a:rPr>
              <a:t>Usability evaluation</a:t>
            </a:r>
          </a:p>
        </p:txBody>
      </p:sp>
      <p:sp>
        <p:nvSpPr>
          <p:cNvPr id="3" name="Text Placeholder 2"/>
          <p:cNvSpPr>
            <a:spLocks noGrp="1"/>
          </p:cNvSpPr>
          <p:nvPr>
            <p:ph type="body" idx="4294967295"/>
          </p:nvPr>
        </p:nvSpPr>
        <p:spPr>
          <a:xfrm>
            <a:off x="641350" y="1416050"/>
            <a:ext cx="7886700" cy="4351338"/>
          </a:xfrm>
        </p:spPr>
        <p:txBody>
          <a:bodyPr/>
          <a:lstStyle/>
          <a:p>
            <a:pPr marL="361950" indent="-361950"/>
            <a:r>
              <a:rPr lang="en-US" b="0" i="0" u="none" strike="noStrike" baseline="0" dirty="0">
                <a:latin typeface="Arial" panose="020B0604020202020204" pitchFamily="34" charset="0"/>
              </a:rPr>
              <a:t>Most of the expert-based evaluation methods focus on the usability of systems. </a:t>
            </a:r>
          </a:p>
          <a:p>
            <a:pPr marL="361950" indent="-361950"/>
            <a:r>
              <a:rPr lang="en-US" b="0" i="0" u="none" strike="noStrike" baseline="0" dirty="0">
                <a:latin typeface="Arial" panose="020B0604020202020204" pitchFamily="34" charset="0"/>
              </a:rPr>
              <a:t>For example, our own set of heuristics focus on usability as does Nielsen’s. </a:t>
            </a:r>
          </a:p>
          <a:p>
            <a:pPr marL="361950" indent="-361950"/>
            <a:r>
              <a:rPr lang="en-US" b="0" i="0" u="none" strike="noStrike" baseline="0" dirty="0">
                <a:latin typeface="Arial" panose="020B0604020202020204" pitchFamily="34" charset="0"/>
              </a:rPr>
              <a:t>Other writers develop heuristics specifically for websites or particular types of websites such as e-commerce sites. </a:t>
            </a:r>
          </a:p>
          <a:p>
            <a:pPr marL="361950" indent="-361950"/>
            <a:r>
              <a:rPr lang="en-US" b="0" i="0" u="none" strike="noStrike" baseline="0" dirty="0">
                <a:latin typeface="Arial" panose="020B0604020202020204" pitchFamily="34" charset="0"/>
              </a:rPr>
              <a:t>However, there is no problem with designers devising their own heuristics that focus on particular aspects of the UX that they are interested in.</a:t>
            </a:r>
          </a:p>
        </p:txBody>
      </p:sp>
    </p:spTree>
    <p:extLst>
      <p:ext uri="{BB962C8B-B14F-4D97-AF65-F5344CB8AC3E}">
        <p14:creationId xmlns:p14="http://schemas.microsoft.com/office/powerpoint/2010/main" val="30359166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293688"/>
            <a:ext cx="7886700" cy="668338"/>
          </a:xfrm>
        </p:spPr>
        <p:txBody>
          <a:bodyPr/>
          <a:lstStyle/>
          <a:p>
            <a:r>
              <a:rPr lang="en-US" sz="3600" b="1" i="0" u="none" strike="noStrike" kern="1400" baseline="0" dirty="0">
                <a:latin typeface="Arial" panose="020B0604020202020204" pitchFamily="34" charset="0"/>
              </a:rPr>
              <a:t>Semantic differential</a:t>
            </a:r>
            <a:r>
              <a:rPr lang="en-US" sz="3600" b="0" i="0" u="none" strike="noStrike" kern="1400" baseline="0" dirty="0">
                <a:latin typeface="Arial" panose="020B0604020202020204" pitchFamily="34" charset="0"/>
              </a:rPr>
              <a:t> </a:t>
            </a:r>
          </a:p>
        </p:txBody>
      </p:sp>
      <p:sp>
        <p:nvSpPr>
          <p:cNvPr id="3" name="Text Placeholder 2"/>
          <p:cNvSpPr>
            <a:spLocks noGrp="1"/>
          </p:cNvSpPr>
          <p:nvPr>
            <p:ph type="body" idx="4294967295"/>
          </p:nvPr>
        </p:nvSpPr>
        <p:spPr>
          <a:xfrm>
            <a:off x="650875" y="1444624"/>
            <a:ext cx="7886700" cy="4556125"/>
          </a:xfrm>
        </p:spPr>
        <p:txBody>
          <a:bodyPr>
            <a:noAutofit/>
          </a:bodyPr>
          <a:lstStyle/>
          <a:p>
            <a:pPr marL="361950" indent="-361950"/>
            <a:r>
              <a:rPr lang="en-US" sz="2000" b="0" i="0" u="none" strike="noStrike" baseline="0" dirty="0">
                <a:latin typeface="Arial" panose="020B0604020202020204" pitchFamily="34" charset="0"/>
              </a:rPr>
              <a:t>Recall from Chapter 7 the discussion on semantic differential and semantic understanding as ways of helping designers to understand users’ views of a domain. </a:t>
            </a:r>
          </a:p>
          <a:p>
            <a:pPr marL="361950" indent="-361950"/>
            <a:r>
              <a:rPr lang="en-US" sz="2000" b="0" i="0" u="none" strike="noStrike" baseline="0" dirty="0">
                <a:latin typeface="Arial" panose="020B0604020202020204" pitchFamily="34" charset="0"/>
              </a:rPr>
              <a:t>Also in Chapter 8, we discussed how descriptive adjectives (which essentially are semantic descriptors) could be used as a method of envisioning the characteristics that some UX should aim to achieve. </a:t>
            </a:r>
          </a:p>
          <a:p>
            <a:pPr marL="361950" indent="-361950"/>
            <a:r>
              <a:rPr lang="en-US" sz="2000" b="0" i="0" u="none" strike="noStrike" baseline="0" dirty="0">
                <a:latin typeface="Arial" panose="020B0604020202020204" pitchFamily="34" charset="0"/>
              </a:rPr>
              <a:t>These descriptors can the be used as an evaluation tool, with UX experts working through an envisionment of a design and rating the experience against the specific characteristics that the design was intended to achieve. </a:t>
            </a:r>
          </a:p>
          <a:p>
            <a:pPr marL="361950" indent="-361950"/>
            <a:r>
              <a:rPr lang="en-US" sz="2000" b="0" i="0" u="none" strike="noStrike" baseline="0" dirty="0">
                <a:latin typeface="Arial" panose="020B0604020202020204" pitchFamily="34" charset="0"/>
              </a:rPr>
              <a:t>For example, we undertook an expert-based walkthrough of the Visit Scotland app (Section 8.3) to see if it achieved its objectives of being engaging, authoritative and modern.</a:t>
            </a:r>
          </a:p>
        </p:txBody>
      </p:sp>
    </p:spTree>
    <p:extLst>
      <p:ext uri="{BB962C8B-B14F-4D97-AF65-F5344CB8AC3E}">
        <p14:creationId xmlns:p14="http://schemas.microsoft.com/office/powerpoint/2010/main" val="4388434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341313"/>
            <a:ext cx="7886700" cy="573088"/>
          </a:xfrm>
        </p:spPr>
        <p:txBody>
          <a:bodyPr/>
          <a:lstStyle/>
          <a:p>
            <a:r>
              <a:rPr lang="en-US" sz="3600" b="1" i="0" u="none" strike="noStrike" kern="1400" baseline="0" dirty="0">
                <a:latin typeface="Arial" panose="020B0604020202020204" pitchFamily="34" charset="0"/>
              </a:rPr>
              <a:t>Participant-based evaluation</a:t>
            </a:r>
          </a:p>
        </p:txBody>
      </p:sp>
      <p:sp>
        <p:nvSpPr>
          <p:cNvPr id="3" name="Text Placeholder 2"/>
          <p:cNvSpPr>
            <a:spLocks noGrp="1"/>
          </p:cNvSpPr>
          <p:nvPr>
            <p:ph type="body" idx="4294967295"/>
          </p:nvPr>
        </p:nvSpPr>
        <p:spPr>
          <a:xfrm>
            <a:off x="650875" y="1425575"/>
            <a:ext cx="7886700" cy="4470400"/>
          </a:xfrm>
        </p:spPr>
        <p:txBody>
          <a:bodyPr>
            <a:normAutofit/>
          </a:bodyPr>
          <a:lstStyle/>
          <a:p>
            <a:pPr marL="361950" indent="-361950"/>
            <a:r>
              <a:rPr lang="en-US" b="0" i="0" u="none" strike="noStrike" baseline="0" dirty="0">
                <a:latin typeface="Arial" panose="020B0604020202020204" pitchFamily="34" charset="0"/>
              </a:rPr>
              <a:t>Whereas expert, heuristic evaluations can be carried out by designers on their own, there can be no substitute for involving some real people in the evaluation. </a:t>
            </a:r>
          </a:p>
          <a:p>
            <a:pPr marL="361950" indent="-361950"/>
            <a:r>
              <a:rPr lang="en-US" b="0" i="0" u="none" strike="noStrike" baseline="0" dirty="0">
                <a:latin typeface="Arial" panose="020B0604020202020204" pitchFamily="34" charset="0"/>
              </a:rPr>
              <a:t>Participant evaluation aims to do exactly that. </a:t>
            </a:r>
          </a:p>
          <a:p>
            <a:pPr marL="361950" indent="-361950"/>
            <a:r>
              <a:rPr lang="en-US" b="0" i="0" u="none" strike="noStrike" baseline="0" dirty="0">
                <a:latin typeface="Arial" panose="020B0604020202020204" pitchFamily="34" charset="0"/>
              </a:rPr>
              <a:t>There are many ways to involve people that require various degrees of cooperation. </a:t>
            </a:r>
          </a:p>
          <a:p>
            <a:pPr marL="361950" indent="-361950"/>
            <a:r>
              <a:rPr lang="en-US" b="0" i="0" u="none" strike="noStrike" baseline="0" dirty="0">
                <a:latin typeface="Arial" panose="020B0604020202020204" pitchFamily="34" charset="0"/>
              </a:rPr>
              <a:t>The methods range from designers sitting with participants as they work through a system to leaving people alone with the technology and observing what they do through a two-way mirror.</a:t>
            </a:r>
          </a:p>
        </p:txBody>
      </p:sp>
    </p:spTree>
    <p:extLst>
      <p:ext uri="{BB962C8B-B14F-4D97-AF65-F5344CB8AC3E}">
        <p14:creationId xmlns:p14="http://schemas.microsoft.com/office/powerpoint/2010/main" val="97734591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308768"/>
            <a:ext cx="7886700" cy="630238"/>
          </a:xfrm>
        </p:spPr>
        <p:txBody>
          <a:bodyPr/>
          <a:lstStyle/>
          <a:p>
            <a:r>
              <a:rPr lang="en-US" sz="3600" b="1" i="0" u="none" strike="noStrike" kern="1400" baseline="0" dirty="0">
                <a:latin typeface="Arial" panose="020B0604020202020204" pitchFamily="34" charset="0"/>
              </a:rPr>
              <a:t>Cooperative evaluation</a:t>
            </a:r>
          </a:p>
        </p:txBody>
      </p:sp>
      <p:sp>
        <p:nvSpPr>
          <p:cNvPr id="3" name="Text Placeholder 2"/>
          <p:cNvSpPr>
            <a:spLocks noGrp="1"/>
          </p:cNvSpPr>
          <p:nvPr>
            <p:ph type="body" idx="4294967295"/>
          </p:nvPr>
        </p:nvSpPr>
        <p:spPr>
          <a:xfrm>
            <a:off x="657225" y="1425575"/>
            <a:ext cx="7886700" cy="4351338"/>
          </a:xfrm>
        </p:spPr>
        <p:txBody>
          <a:bodyPr>
            <a:normAutofit/>
          </a:bodyPr>
          <a:lstStyle/>
          <a:p>
            <a:pPr marL="361950" indent="-361950"/>
            <a:r>
              <a:rPr lang="en-US" b="0" i="0" u="none" strike="noStrike" baseline="0" dirty="0">
                <a:latin typeface="Arial" panose="020B0604020202020204" pitchFamily="34" charset="0"/>
              </a:rPr>
              <a:t>Andrew Monk and colleagues (Monk </a:t>
            </a:r>
            <a:r>
              <a:rPr lang="en-US" b="0" i="1" u="none" strike="noStrike" baseline="0" dirty="0">
                <a:latin typeface="Arial" panose="020B0604020202020204" pitchFamily="34" charset="0"/>
              </a:rPr>
              <a:t>et al.</a:t>
            </a:r>
            <a:r>
              <a:rPr lang="en-US" b="0" i="0" u="none" strike="noStrike" baseline="0" dirty="0">
                <a:latin typeface="Arial" panose="020B0604020202020204" pitchFamily="34" charset="0"/>
              </a:rPr>
              <a:t>, 1993) at the University of York (UK) developed cooperative evaluation as a means of maximizing the data gathered from a simple testing session. </a:t>
            </a:r>
          </a:p>
          <a:p>
            <a:pPr marL="361950" indent="-361950"/>
            <a:r>
              <a:rPr lang="en-US" b="0" i="0" u="none" strike="noStrike" baseline="0" dirty="0">
                <a:latin typeface="Arial" panose="020B0604020202020204" pitchFamily="34" charset="0"/>
              </a:rPr>
              <a:t>The technique is ‘cooperative’ because participants are not passive subjects but work as co-evaluators (Figure 10.6). </a:t>
            </a:r>
          </a:p>
          <a:p>
            <a:pPr marL="361950" indent="-361950"/>
            <a:r>
              <a:rPr lang="en-US" b="0" i="0" u="none" strike="noStrike" baseline="0" dirty="0">
                <a:latin typeface="Arial" panose="020B0604020202020204" pitchFamily="34" charset="0"/>
              </a:rPr>
              <a:t>It has proved a reliable but economical technique in diverse applications. Table 10.1 and the sample questions are edited from Appendix 1 in Monk </a:t>
            </a:r>
            <a:r>
              <a:rPr lang="en-US" b="0" i="1" u="none" strike="noStrike" baseline="0" dirty="0">
                <a:latin typeface="Arial" panose="020B0604020202020204" pitchFamily="34" charset="0"/>
              </a:rPr>
              <a:t>et al.</a:t>
            </a:r>
            <a:r>
              <a:rPr lang="en-US" b="0" i="0" u="none" strike="noStrike" baseline="0" dirty="0">
                <a:latin typeface="Arial" panose="020B0604020202020204" pitchFamily="34" charset="0"/>
              </a:rPr>
              <a:t> (1993). </a:t>
            </a:r>
          </a:p>
        </p:txBody>
      </p:sp>
    </p:spTree>
    <p:extLst>
      <p:ext uri="{BB962C8B-B14F-4D97-AF65-F5344CB8AC3E}">
        <p14:creationId xmlns:p14="http://schemas.microsoft.com/office/powerpoint/2010/main" val="1503775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324278"/>
            <a:ext cx="7886700" cy="609010"/>
          </a:xfrm>
        </p:spPr>
        <p:txBody>
          <a:bodyPr/>
          <a:lstStyle/>
          <a:p>
            <a:r>
              <a:rPr lang="en-US" sz="3600" b="1" kern="1400" dirty="0">
                <a:latin typeface="Arial" panose="020B0604020202020204" pitchFamily="34" charset="0"/>
              </a:rPr>
              <a:t>Overview (2 of 2)</a:t>
            </a:r>
            <a:endParaRPr lang="en-US" sz="3600" b="0" i="0" u="none" strike="noStrike" kern="1400" baseline="0" dirty="0">
              <a:latin typeface="Arial" panose="020B0604020202020204" pitchFamily="34" charset="0"/>
            </a:endParaRPr>
          </a:p>
        </p:txBody>
      </p:sp>
      <p:sp>
        <p:nvSpPr>
          <p:cNvPr id="3" name="Text Placeholder 2"/>
          <p:cNvSpPr>
            <a:spLocks noGrp="1"/>
          </p:cNvSpPr>
          <p:nvPr>
            <p:ph type="body" idx="4294967295"/>
          </p:nvPr>
        </p:nvSpPr>
        <p:spPr>
          <a:xfrm>
            <a:off x="654777" y="1407614"/>
            <a:ext cx="7886700" cy="4351338"/>
          </a:xfrm>
        </p:spPr>
        <p:txBody>
          <a:bodyPr/>
          <a:lstStyle/>
          <a:p>
            <a:pPr marL="365125" indent="-365125"/>
            <a:r>
              <a:rPr lang="en-US" b="0" i="0" u="none" strike="noStrike" baseline="0" dirty="0">
                <a:latin typeface="Arial" panose="020B0604020202020204" pitchFamily="34" charset="0"/>
              </a:rPr>
              <a:t>UX designers are not concerned just with surface features such as the design of icons or choice of colours. </a:t>
            </a:r>
          </a:p>
          <a:p>
            <a:pPr marL="365125" indent="-365125"/>
            <a:r>
              <a:rPr lang="en-US" b="0" i="0" u="none" strike="noStrike" baseline="0" dirty="0">
                <a:latin typeface="Arial" panose="020B0604020202020204" pitchFamily="34" charset="0"/>
              </a:rPr>
              <a:t>They are also interested with whether the system is fit for its purpose, enjoyable, engaging and whether people can quickly understand and use the service.</a:t>
            </a:r>
          </a:p>
          <a:p>
            <a:pPr marL="365125" indent="-365125"/>
            <a:r>
              <a:rPr lang="en-US" b="0" i="0" u="none" strike="noStrike" baseline="0" dirty="0">
                <a:latin typeface="Arial" panose="020B0604020202020204" pitchFamily="34" charset="0"/>
              </a:rPr>
              <a:t>Evaluation is central to human-centred design and is undertaken throughout the design process whenever a designer needs to check an idea, review a design concept or get reaction to a physical design.</a:t>
            </a:r>
          </a:p>
        </p:txBody>
      </p:sp>
    </p:spTree>
    <p:extLst>
      <p:ext uri="{BB962C8B-B14F-4D97-AF65-F5344CB8AC3E}">
        <p14:creationId xmlns:p14="http://schemas.microsoft.com/office/powerpoint/2010/main" val="123641132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252412"/>
            <a:ext cx="7886700" cy="1325563"/>
          </a:xfrm>
        </p:spPr>
        <p:txBody>
          <a:bodyPr/>
          <a:lstStyle/>
          <a:p>
            <a:r>
              <a:rPr lang="en-US" sz="3600" i="0" u="none" strike="noStrike" kern="1400" baseline="0" dirty="0">
                <a:latin typeface="Arial" panose="020B0604020202020204" pitchFamily="34" charset="0"/>
              </a:rPr>
              <a:t>Guidelines for cooperative evaluation</a:t>
            </a:r>
          </a:p>
        </p:txBody>
      </p:sp>
      <p:pic>
        <p:nvPicPr>
          <p:cNvPr id="4" name="Picture 3"/>
          <p:cNvPicPr>
            <a:picLocks noChangeAspect="1"/>
          </p:cNvPicPr>
          <p:nvPr/>
        </p:nvPicPr>
        <p:blipFill>
          <a:blip r:embed="rId3"/>
          <a:stretch>
            <a:fillRect/>
          </a:stretch>
        </p:blipFill>
        <p:spPr>
          <a:xfrm>
            <a:off x="755649" y="1956634"/>
            <a:ext cx="4551751" cy="3510716"/>
          </a:xfrm>
          <a:prstGeom prst="rect">
            <a:avLst/>
          </a:prstGeom>
        </p:spPr>
      </p:pic>
      <p:pic>
        <p:nvPicPr>
          <p:cNvPr id="5" name="Picture 4"/>
          <p:cNvPicPr>
            <a:picLocks noChangeAspect="1"/>
          </p:cNvPicPr>
          <p:nvPr/>
        </p:nvPicPr>
        <p:blipFill>
          <a:blip r:embed="rId4"/>
          <a:stretch>
            <a:fillRect/>
          </a:stretch>
        </p:blipFill>
        <p:spPr>
          <a:xfrm>
            <a:off x="5440750" y="1956634"/>
            <a:ext cx="3330354" cy="2424866"/>
          </a:xfrm>
          <a:prstGeom prst="rect">
            <a:avLst/>
          </a:prstGeom>
        </p:spPr>
      </p:pic>
    </p:spTree>
    <p:extLst>
      <p:ext uri="{BB962C8B-B14F-4D97-AF65-F5344CB8AC3E}">
        <p14:creationId xmlns:p14="http://schemas.microsoft.com/office/powerpoint/2010/main" val="195390724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235744"/>
            <a:ext cx="7886700" cy="782638"/>
          </a:xfrm>
        </p:spPr>
        <p:txBody>
          <a:bodyPr/>
          <a:lstStyle/>
          <a:p>
            <a:r>
              <a:rPr lang="en-US" sz="3600" b="1" i="0" u="none" strike="noStrike" kern="1400" baseline="0" dirty="0">
                <a:latin typeface="Arial" panose="020B0604020202020204" pitchFamily="34" charset="0"/>
              </a:rPr>
              <a:t>Participatory heuristic evaluation</a:t>
            </a:r>
          </a:p>
        </p:txBody>
      </p:sp>
      <p:sp>
        <p:nvSpPr>
          <p:cNvPr id="3" name="Text Placeholder 2"/>
          <p:cNvSpPr>
            <a:spLocks noGrp="1"/>
          </p:cNvSpPr>
          <p:nvPr>
            <p:ph type="body" idx="4294967295"/>
          </p:nvPr>
        </p:nvSpPr>
        <p:spPr>
          <a:xfrm>
            <a:off x="657225" y="1444625"/>
            <a:ext cx="7886700" cy="4351338"/>
          </a:xfrm>
        </p:spPr>
        <p:txBody>
          <a:bodyPr>
            <a:normAutofit/>
          </a:bodyPr>
          <a:lstStyle/>
          <a:p>
            <a:pPr marL="361950" indent="-361950"/>
            <a:r>
              <a:rPr lang="en-US" sz="2000" b="0" i="0" u="none" strike="noStrike" baseline="0" dirty="0">
                <a:latin typeface="Arial" panose="020B0604020202020204" pitchFamily="34" charset="0"/>
              </a:rPr>
              <a:t>The developers of participatory heuristic evaluation (Muller </a:t>
            </a:r>
            <a:r>
              <a:rPr lang="en-US" sz="2000" b="0" i="1" u="none" strike="noStrike" baseline="0" dirty="0">
                <a:latin typeface="Arial" panose="020B0604020202020204" pitchFamily="34" charset="0"/>
              </a:rPr>
              <a:t>et al.</a:t>
            </a:r>
            <a:r>
              <a:rPr lang="en-US" sz="2000" b="0" i="0" u="none" strike="noStrike" baseline="0" dirty="0">
                <a:latin typeface="Arial" panose="020B0604020202020204" pitchFamily="34" charset="0"/>
              </a:rPr>
              <a:t>, 1998) claim that it extends the power of heuristic evaluation without adding greatly to the effort required. </a:t>
            </a:r>
          </a:p>
          <a:p>
            <a:pPr marL="361950" indent="-361950"/>
            <a:r>
              <a:rPr lang="en-US" sz="2000" b="0" i="0" u="none" strike="noStrike" baseline="0" dirty="0">
                <a:latin typeface="Arial" panose="020B0604020202020204" pitchFamily="34" charset="0"/>
              </a:rPr>
              <a:t>An expanded list of heuristics is provided, based on those of Nielsen and Mack (1994) – but of course you could use any heuristics such as those introduced earlier (Chapter 4). </a:t>
            </a:r>
          </a:p>
          <a:p>
            <a:pPr marL="361950" indent="-361950"/>
            <a:r>
              <a:rPr lang="en-US" sz="2000" b="0" i="0" u="none" strike="noStrike" baseline="0" dirty="0">
                <a:latin typeface="Arial" panose="020B0604020202020204" pitchFamily="34" charset="0"/>
              </a:rPr>
              <a:t>The procedure for the use of participatory heuristic evaluation is just as for the expert version, but the participants are involved as ‘work-domain experts’ alongside usability experts and must be briefed about what is required.</a:t>
            </a:r>
          </a:p>
        </p:txBody>
      </p:sp>
    </p:spTree>
    <p:extLst>
      <p:ext uri="{BB962C8B-B14F-4D97-AF65-F5344CB8AC3E}">
        <p14:creationId xmlns:p14="http://schemas.microsoft.com/office/powerpoint/2010/main" val="214657001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245269"/>
            <a:ext cx="7886700" cy="782638"/>
          </a:xfrm>
        </p:spPr>
        <p:txBody>
          <a:bodyPr/>
          <a:lstStyle/>
          <a:p>
            <a:r>
              <a:rPr lang="en-US" sz="3600" b="1" i="0" u="none" strike="noStrike" kern="1400" baseline="0" dirty="0">
                <a:latin typeface="Arial" panose="020B0604020202020204" pitchFamily="34" charset="0"/>
              </a:rPr>
              <a:t>Co-discovery (1 of 2)</a:t>
            </a:r>
          </a:p>
        </p:txBody>
      </p:sp>
      <p:sp>
        <p:nvSpPr>
          <p:cNvPr id="3" name="Text Placeholder 2"/>
          <p:cNvSpPr>
            <a:spLocks noGrp="1"/>
          </p:cNvSpPr>
          <p:nvPr>
            <p:ph type="body" idx="4294967295"/>
          </p:nvPr>
        </p:nvSpPr>
        <p:spPr>
          <a:xfrm>
            <a:off x="657225" y="1463675"/>
            <a:ext cx="7886700" cy="4351338"/>
          </a:xfrm>
        </p:spPr>
        <p:txBody>
          <a:bodyPr>
            <a:normAutofit lnSpcReduction="10000"/>
          </a:bodyPr>
          <a:lstStyle/>
          <a:p>
            <a:pPr marL="361950" indent="-361950"/>
            <a:r>
              <a:rPr lang="en-US" sz="1800" b="0" i="0" u="none" strike="noStrike" baseline="0" dirty="0">
                <a:latin typeface="Arial" panose="020B0604020202020204" pitchFamily="34" charset="0"/>
              </a:rPr>
              <a:t>Co-discovery is a naturalistic, informal technique that is particularly good for capturing first impressions. It is best used in the later stages of design.</a:t>
            </a:r>
          </a:p>
          <a:p>
            <a:pPr marL="361950" indent="-361950"/>
            <a:r>
              <a:rPr lang="en-US" sz="1800" b="0" i="0" u="none" strike="noStrike" baseline="0" dirty="0">
                <a:latin typeface="Arial" panose="020B0604020202020204" pitchFamily="34" charset="0"/>
              </a:rPr>
              <a:t>The standard approach of watching individual people interacting with the technology, and possibly ‘thinking aloud’ as they do so, can be varied by having participants explore new technology in pairs. </a:t>
            </a:r>
          </a:p>
          <a:p>
            <a:pPr marL="361950" indent="-361950"/>
            <a:r>
              <a:rPr lang="en-US" sz="1800" b="0" i="0" u="none" strike="noStrike" baseline="0" dirty="0">
                <a:latin typeface="Arial" panose="020B0604020202020204" pitchFamily="34" charset="0"/>
              </a:rPr>
              <a:t>For example, a series of pairs of people could be given a prototype of a new digital camera and asked to experiment with its features by taking pictures of each other and objects in the room. </a:t>
            </a:r>
          </a:p>
          <a:p>
            <a:pPr marL="361950" indent="-361950"/>
            <a:r>
              <a:rPr lang="en-US" sz="1800" b="0" i="0" u="none" strike="noStrike" baseline="0" dirty="0">
                <a:latin typeface="Arial" panose="020B0604020202020204" pitchFamily="34" charset="0"/>
              </a:rPr>
              <a:t>This tends to elicit a more naturalistic flow of comment, and people will often encourage each other to try interactions that they might not have thought of in isolation. </a:t>
            </a:r>
          </a:p>
          <a:p>
            <a:pPr marL="361950" indent="-361950"/>
            <a:r>
              <a:rPr lang="en-US" sz="1800" b="0" i="0" u="none" strike="noStrike" baseline="0" dirty="0">
                <a:latin typeface="Arial" panose="020B0604020202020204" pitchFamily="34" charset="0"/>
              </a:rPr>
              <a:t>It is a good idea to use people who know each other quite well. </a:t>
            </a:r>
          </a:p>
          <a:p>
            <a:pPr marL="361950" indent="-361950"/>
            <a:r>
              <a:rPr lang="en-US" sz="1800" b="0" i="0" u="none" strike="noStrike" baseline="0" dirty="0">
                <a:latin typeface="Arial" panose="020B0604020202020204" pitchFamily="34" charset="0"/>
              </a:rPr>
              <a:t>As with most other techniques, it also helps set users some realistic tasks to try out.</a:t>
            </a:r>
          </a:p>
        </p:txBody>
      </p:sp>
    </p:spTree>
    <p:extLst>
      <p:ext uri="{BB962C8B-B14F-4D97-AF65-F5344CB8AC3E}">
        <p14:creationId xmlns:p14="http://schemas.microsoft.com/office/powerpoint/2010/main" val="182448976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274638"/>
            <a:ext cx="7886700" cy="725488"/>
          </a:xfrm>
        </p:spPr>
        <p:txBody>
          <a:bodyPr/>
          <a:lstStyle/>
          <a:p>
            <a:r>
              <a:rPr lang="en-US" sz="3600" b="1" i="0" u="none" strike="noStrike" kern="1400" baseline="0" dirty="0">
                <a:latin typeface="Arial" panose="020B0604020202020204" pitchFamily="34" charset="0"/>
              </a:rPr>
              <a:t>Co-discovery (2 of 2)</a:t>
            </a:r>
          </a:p>
        </p:txBody>
      </p:sp>
      <p:sp>
        <p:nvSpPr>
          <p:cNvPr id="3" name="Text Placeholder 2"/>
          <p:cNvSpPr>
            <a:spLocks noGrp="1"/>
          </p:cNvSpPr>
          <p:nvPr>
            <p:ph type="body" idx="4294967295"/>
          </p:nvPr>
        </p:nvSpPr>
        <p:spPr>
          <a:xfrm>
            <a:off x="657225" y="1416050"/>
            <a:ext cx="7886700" cy="4351338"/>
          </a:xfrm>
        </p:spPr>
        <p:txBody>
          <a:bodyPr/>
          <a:lstStyle/>
          <a:p>
            <a:pPr marL="361950" indent="-361950"/>
            <a:r>
              <a:rPr lang="en-US" b="0" i="0" u="none" strike="noStrike" baseline="0" dirty="0">
                <a:latin typeface="Arial" panose="020B0604020202020204" pitchFamily="34" charset="0"/>
              </a:rPr>
              <a:t>Depending on the data to be collected, the evaluator can take an active part in the session by asking questions or suggesting activities, or simply monitor the interaction either live or using a video recording. </a:t>
            </a:r>
          </a:p>
          <a:p>
            <a:pPr marL="361950" indent="-361950"/>
            <a:r>
              <a:rPr lang="en-US" b="0" i="0" u="none" strike="noStrike" baseline="0" dirty="0">
                <a:latin typeface="Arial" panose="020B0604020202020204" pitchFamily="34" charset="0"/>
              </a:rPr>
              <a:t>Inevitably, asking specific questions skews the output towards the evaluator’s interests, but does help ensure that all important angles are covered. </a:t>
            </a:r>
          </a:p>
          <a:p>
            <a:pPr marL="361950" indent="-361950"/>
            <a:r>
              <a:rPr lang="en-US" b="0" i="0" u="none" strike="noStrike" baseline="0" dirty="0">
                <a:latin typeface="Arial" panose="020B0604020202020204" pitchFamily="34" charset="0"/>
              </a:rPr>
              <a:t>The term ‘co-discovery’ originates from Kemp and van Gelderen (1996) who provide a detailed description of its use.</a:t>
            </a:r>
          </a:p>
        </p:txBody>
      </p:sp>
    </p:spTree>
    <p:extLst>
      <p:ext uri="{BB962C8B-B14F-4D97-AF65-F5344CB8AC3E}">
        <p14:creationId xmlns:p14="http://schemas.microsoft.com/office/powerpoint/2010/main" val="28050164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318293"/>
            <a:ext cx="7886700" cy="611188"/>
          </a:xfrm>
        </p:spPr>
        <p:txBody>
          <a:bodyPr/>
          <a:lstStyle/>
          <a:p>
            <a:r>
              <a:rPr lang="en-US" sz="3600" b="1" i="0" u="none" strike="noStrike" kern="1400" baseline="0" dirty="0">
                <a:latin typeface="Arial" panose="020B0604020202020204" pitchFamily="34" charset="0"/>
              </a:rPr>
              <a:t>Living Labs</a:t>
            </a:r>
          </a:p>
        </p:txBody>
      </p:sp>
      <p:sp>
        <p:nvSpPr>
          <p:cNvPr id="3" name="Text Placeholder 2"/>
          <p:cNvSpPr>
            <a:spLocks noGrp="1"/>
          </p:cNvSpPr>
          <p:nvPr>
            <p:ph type="body" idx="4294967295"/>
          </p:nvPr>
        </p:nvSpPr>
        <p:spPr>
          <a:xfrm>
            <a:off x="650875" y="1425574"/>
            <a:ext cx="7886700" cy="4791075"/>
          </a:xfrm>
        </p:spPr>
        <p:txBody>
          <a:bodyPr>
            <a:noAutofit/>
          </a:bodyPr>
          <a:lstStyle/>
          <a:p>
            <a:pPr marL="361950" indent="-361950"/>
            <a:r>
              <a:rPr lang="en-US" sz="1800" b="0" i="0" u="none" strike="noStrike" baseline="0" dirty="0">
                <a:latin typeface="Arial" panose="020B0604020202020204" pitchFamily="34" charset="0"/>
              </a:rPr>
              <a:t>Living Labs is a European approach to evaluation that aims to engage as many people as possible in exploring new technologies. </a:t>
            </a:r>
          </a:p>
          <a:p>
            <a:pPr marL="361950" indent="-361950"/>
            <a:r>
              <a:rPr lang="en-US" sz="1800" b="0" i="0" u="none" strike="noStrike" baseline="0" dirty="0">
                <a:latin typeface="Arial" panose="020B0604020202020204" pitchFamily="34" charset="0"/>
              </a:rPr>
              <a:t>There are a number of different structures for Living Labs. </a:t>
            </a:r>
          </a:p>
          <a:p>
            <a:pPr marL="361950" indent="-361950"/>
            <a:r>
              <a:rPr lang="en-US" sz="1800" b="0" i="0" u="none" strike="noStrike" baseline="0" dirty="0">
                <a:latin typeface="Arial" panose="020B0604020202020204" pitchFamily="34" charset="0"/>
              </a:rPr>
              <a:t>For example, Nokia has teamed up with academics and other manufacturers of mobile devices to hand out hundreds of early prototype systems to students to see how they use them. </a:t>
            </a:r>
          </a:p>
          <a:p>
            <a:pPr marL="361950" indent="-361950"/>
            <a:r>
              <a:rPr lang="en-US" sz="1800" b="0" i="0" u="none" strike="noStrike" baseline="0" dirty="0">
                <a:latin typeface="Arial" panose="020B0604020202020204" pitchFamily="34" charset="0"/>
              </a:rPr>
              <a:t>Other labs work with elderly people in their homes to explore new types of home technologies. </a:t>
            </a:r>
          </a:p>
          <a:p>
            <a:pPr marL="361950" indent="-361950"/>
            <a:r>
              <a:rPr lang="en-US" sz="1800" b="0" i="0" u="none" strike="noStrike" baseline="0" dirty="0">
                <a:latin typeface="Arial" panose="020B0604020202020204" pitchFamily="34" charset="0"/>
              </a:rPr>
              <a:t>Others work with travellers and migrant workers to uncover what new technologies can do for them.</a:t>
            </a:r>
          </a:p>
          <a:p>
            <a:pPr marL="361950" indent="-361950"/>
            <a:r>
              <a:rPr lang="en-US" sz="1800" b="0" i="0" u="none" strike="noStrike" baseline="0" dirty="0">
                <a:latin typeface="Arial" panose="020B0604020202020204" pitchFamily="34" charset="0"/>
              </a:rPr>
              <a:t>The key idea behind Living Labs is that people are both willing and able to contribute to designing new technologies and new services and it makes sense for companies to work with them. </a:t>
            </a:r>
          </a:p>
          <a:p>
            <a:pPr marL="361950" indent="-361950"/>
            <a:r>
              <a:rPr lang="en-US" sz="1800" b="0" i="0" u="none" strike="noStrike" baseline="0" dirty="0">
                <a:latin typeface="Arial" panose="020B0604020202020204" pitchFamily="34" charset="0"/>
              </a:rPr>
              <a:t>The fact that the discussions and evaluation take place in the life-context of people, and often with large numbers of people, gives the data a strong ecological validity.</a:t>
            </a:r>
          </a:p>
        </p:txBody>
      </p:sp>
    </p:spTree>
    <p:extLst>
      <p:ext uri="{BB962C8B-B14F-4D97-AF65-F5344CB8AC3E}">
        <p14:creationId xmlns:p14="http://schemas.microsoft.com/office/powerpoint/2010/main" val="66460957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254001"/>
            <a:ext cx="7886700" cy="760412"/>
          </a:xfrm>
        </p:spPr>
        <p:txBody>
          <a:bodyPr/>
          <a:lstStyle/>
          <a:p>
            <a:r>
              <a:rPr lang="en-US" sz="3600" b="1" i="0" u="none" strike="noStrike" kern="1400" baseline="0" dirty="0">
                <a:latin typeface="Arial" panose="020B0604020202020204" pitchFamily="34" charset="0"/>
              </a:rPr>
              <a:t>Controlled experiments (1 of 6)</a:t>
            </a:r>
          </a:p>
        </p:txBody>
      </p:sp>
      <p:sp>
        <p:nvSpPr>
          <p:cNvPr id="3" name="Text Placeholder 2"/>
          <p:cNvSpPr>
            <a:spLocks noGrp="1"/>
          </p:cNvSpPr>
          <p:nvPr>
            <p:ph type="body" idx="4294967295"/>
          </p:nvPr>
        </p:nvSpPr>
        <p:spPr>
          <a:xfrm>
            <a:off x="657225" y="1435100"/>
            <a:ext cx="7886700" cy="4838700"/>
          </a:xfrm>
        </p:spPr>
        <p:txBody>
          <a:bodyPr>
            <a:noAutofit/>
          </a:bodyPr>
          <a:lstStyle/>
          <a:p>
            <a:pPr marL="361950" indent="-361950"/>
            <a:r>
              <a:rPr lang="en-US" sz="1800" b="0" i="0" u="none" strike="noStrike" baseline="0" dirty="0">
                <a:latin typeface="Arial" panose="020B0604020202020204" pitchFamily="34" charset="0"/>
              </a:rPr>
              <a:t>Another way of undertaking participant evaluation is to set up a controlled experiment. </a:t>
            </a:r>
          </a:p>
          <a:p>
            <a:pPr marL="361950" indent="-361950"/>
            <a:r>
              <a:rPr lang="en-US" sz="1800" b="0" i="0" u="none" strike="noStrike" baseline="0" dirty="0">
                <a:latin typeface="Arial" panose="020B0604020202020204" pitchFamily="34" charset="0"/>
              </a:rPr>
              <a:t>Controlled experiments are appropriate where the designer is interested in particular features of a design, perhaps comparing one design to another to see which is better. </a:t>
            </a:r>
          </a:p>
          <a:p>
            <a:pPr marL="361950" indent="-361950"/>
            <a:r>
              <a:rPr lang="en-US" sz="1800" b="0" i="0" u="none" strike="noStrike" baseline="0" dirty="0">
                <a:latin typeface="Arial" panose="020B0604020202020204" pitchFamily="34" charset="0"/>
              </a:rPr>
              <a:t>In order to do this with any certainty, the experiment needs to be carefully designed and run.</a:t>
            </a:r>
          </a:p>
          <a:p>
            <a:pPr marL="361950" indent="-361950"/>
            <a:r>
              <a:rPr lang="en-US" sz="1800" b="0" i="0" u="none" strike="noStrike" baseline="0" dirty="0">
                <a:latin typeface="Arial" panose="020B0604020202020204" pitchFamily="34" charset="0"/>
              </a:rPr>
              <a:t>The first thing to do when considering a controlled experiment approach to evaluation is to establish what it is that you are looking at. </a:t>
            </a:r>
          </a:p>
          <a:p>
            <a:pPr marL="361950" indent="-361950"/>
            <a:r>
              <a:rPr lang="en-US" sz="1800" b="0" i="0" u="none" strike="noStrike" baseline="0" dirty="0">
                <a:latin typeface="Arial" panose="020B0604020202020204" pitchFamily="34" charset="0"/>
              </a:rPr>
              <a:t>This is the independent variable. </a:t>
            </a:r>
          </a:p>
          <a:p>
            <a:pPr marL="361950" indent="-361950"/>
            <a:r>
              <a:rPr lang="en-US" sz="1800" b="0" i="0" u="none" strike="noStrike" baseline="0" dirty="0">
                <a:latin typeface="Arial" panose="020B0604020202020204" pitchFamily="34" charset="0"/>
              </a:rPr>
              <a:t>For example, you might want to compare two different designs of a website, or two different ways of selecting a function on a mobile phone application. </a:t>
            </a:r>
          </a:p>
          <a:p>
            <a:pPr marL="361950" indent="-361950"/>
            <a:r>
              <a:rPr lang="en-US" sz="1800" b="0" i="0" u="none" strike="noStrike" baseline="0" dirty="0">
                <a:latin typeface="Arial" panose="020B0604020202020204" pitchFamily="34" charset="0"/>
              </a:rPr>
              <a:t>Later, we describe an experiment that examined two different ways of presenting an audio interface to select locations of objects (Chapter 18). The independent variable was the type of audio interface.</a:t>
            </a:r>
          </a:p>
        </p:txBody>
      </p:sp>
    </p:spTree>
    <p:extLst>
      <p:ext uri="{BB962C8B-B14F-4D97-AF65-F5344CB8AC3E}">
        <p14:creationId xmlns:p14="http://schemas.microsoft.com/office/powerpoint/2010/main" val="103072939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273846"/>
            <a:ext cx="7886700" cy="725486"/>
          </a:xfrm>
        </p:spPr>
        <p:txBody>
          <a:bodyPr/>
          <a:lstStyle/>
          <a:p>
            <a:r>
              <a:rPr lang="en-US" sz="3600" b="1" kern="1400" dirty="0">
                <a:latin typeface="Arial" panose="020B0604020202020204" pitchFamily="34" charset="0"/>
              </a:rPr>
              <a:t>Controlled experiments (2 of 6)</a:t>
            </a:r>
            <a:endParaRPr lang="en-US" sz="3600" b="0" i="0" u="none" strike="noStrike" kern="1400" baseline="0" dirty="0">
              <a:latin typeface="Arial" panose="020B0604020202020204" pitchFamily="34" charset="0"/>
            </a:endParaRPr>
          </a:p>
        </p:txBody>
      </p:sp>
      <p:sp>
        <p:nvSpPr>
          <p:cNvPr id="3" name="Text Placeholder 2"/>
          <p:cNvSpPr>
            <a:spLocks noGrp="1"/>
          </p:cNvSpPr>
          <p:nvPr>
            <p:ph type="body" idx="4294967295"/>
          </p:nvPr>
        </p:nvSpPr>
        <p:spPr>
          <a:xfrm>
            <a:off x="657225" y="1416050"/>
            <a:ext cx="7886700" cy="4641850"/>
          </a:xfrm>
        </p:spPr>
        <p:txBody>
          <a:bodyPr/>
          <a:lstStyle/>
          <a:p>
            <a:pPr marL="361950" indent="-361950"/>
            <a:r>
              <a:rPr lang="en-US" b="0" i="0" u="none" strike="noStrike" baseline="0" dirty="0">
                <a:latin typeface="Arial" panose="020B0604020202020204" pitchFamily="34" charset="0"/>
              </a:rPr>
              <a:t>Once you have established what it is you are looking at, you need to decide how you are going to measure the difference. </a:t>
            </a:r>
          </a:p>
          <a:p>
            <a:pPr marL="361950" indent="-361950"/>
            <a:r>
              <a:rPr lang="en-US" b="0" i="0" u="none" strike="noStrike" baseline="0" dirty="0">
                <a:latin typeface="Arial" panose="020B0604020202020204" pitchFamily="34" charset="0"/>
              </a:rPr>
              <a:t>These are the dependent variables. </a:t>
            </a:r>
          </a:p>
          <a:p>
            <a:pPr marL="361950" indent="-361950"/>
            <a:r>
              <a:rPr lang="en-US" b="0" i="0" u="none" strike="noStrike" baseline="0" dirty="0">
                <a:latin typeface="Arial" panose="020B0604020202020204" pitchFamily="34" charset="0"/>
              </a:rPr>
              <a:t>You might want to judge which web design is better based on the number of clicks needed to achieve some task; speed of access could be the dependent variable for selecting a function. </a:t>
            </a:r>
          </a:p>
          <a:p>
            <a:pPr marL="361950" indent="-361950"/>
            <a:r>
              <a:rPr lang="en-US" b="0" i="0" u="none" strike="noStrike" baseline="0" dirty="0">
                <a:latin typeface="Arial" panose="020B0604020202020204" pitchFamily="34" charset="0"/>
              </a:rPr>
              <a:t>In the case of the audio interface, accuracy of location was the dependent variable.</a:t>
            </a:r>
          </a:p>
        </p:txBody>
      </p:sp>
    </p:spTree>
    <p:extLst>
      <p:ext uri="{BB962C8B-B14F-4D97-AF65-F5344CB8AC3E}">
        <p14:creationId xmlns:p14="http://schemas.microsoft.com/office/powerpoint/2010/main" val="186591229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256381"/>
            <a:ext cx="7886700" cy="763588"/>
          </a:xfrm>
        </p:spPr>
        <p:txBody>
          <a:bodyPr/>
          <a:lstStyle/>
          <a:p>
            <a:r>
              <a:rPr lang="en-US" sz="3600" b="1" kern="1400" dirty="0">
                <a:latin typeface="Arial" panose="020B0604020202020204" pitchFamily="34" charset="0"/>
              </a:rPr>
              <a:t>Controlled experiments (3 of 6)</a:t>
            </a:r>
            <a:endParaRPr lang="en-US" sz="3600" b="0" i="0" u="none" strike="noStrike" kern="1400" baseline="0" dirty="0">
              <a:latin typeface="Arial" panose="020B0604020202020204" pitchFamily="34" charset="0"/>
            </a:endParaRPr>
          </a:p>
        </p:txBody>
      </p:sp>
      <p:sp>
        <p:nvSpPr>
          <p:cNvPr id="3" name="Text Placeholder 2"/>
          <p:cNvSpPr>
            <a:spLocks noGrp="1"/>
          </p:cNvSpPr>
          <p:nvPr>
            <p:ph type="body" idx="4294967295"/>
          </p:nvPr>
        </p:nvSpPr>
        <p:spPr>
          <a:xfrm>
            <a:off x="657225" y="1425575"/>
            <a:ext cx="7886700" cy="4351338"/>
          </a:xfrm>
        </p:spPr>
        <p:txBody>
          <a:bodyPr>
            <a:noAutofit/>
          </a:bodyPr>
          <a:lstStyle/>
          <a:p>
            <a:pPr marL="361950" indent="-361950"/>
            <a:r>
              <a:rPr lang="en-US" sz="1800" b="0" i="0" u="none" strike="noStrike" baseline="0" dirty="0">
                <a:latin typeface="Arial" panose="020B0604020202020204" pitchFamily="34" charset="0"/>
              </a:rPr>
              <a:t>Once the independent and dependent variables have been agreed, the experiment needs to be designed to avoid anything getting in the way of the relationship between independent and dependent variables. </a:t>
            </a:r>
          </a:p>
          <a:p>
            <a:pPr marL="361950" indent="-361950"/>
            <a:r>
              <a:rPr lang="en-US" sz="1800" b="0" i="0" u="none" strike="noStrike" baseline="0" dirty="0">
                <a:latin typeface="Arial" panose="020B0604020202020204" pitchFamily="34" charset="0"/>
              </a:rPr>
              <a:t>Things that might get in the way are learning effects, the effects of different tasks, the effects of different background knowledge, etc. </a:t>
            </a:r>
          </a:p>
          <a:p>
            <a:pPr marL="361950" indent="-361950"/>
            <a:r>
              <a:rPr lang="en-US" sz="1800" b="0" i="0" u="none" strike="noStrike" baseline="0" dirty="0">
                <a:latin typeface="Arial" panose="020B0604020202020204" pitchFamily="34" charset="0"/>
              </a:rPr>
              <a:t>These are the confounding variables. </a:t>
            </a:r>
          </a:p>
          <a:p>
            <a:pPr marL="361950" indent="-361950"/>
            <a:r>
              <a:rPr lang="en-US" sz="1800" b="0" i="0" u="none" strike="noStrike" baseline="0" dirty="0">
                <a:latin typeface="Arial" panose="020B0604020202020204" pitchFamily="34" charset="0"/>
              </a:rPr>
              <a:t>You want to ensure a balanced and clear relationship between independent and dependent variables so that you can be sure you are looking at the relationship between them and nothing else.</a:t>
            </a:r>
          </a:p>
          <a:p>
            <a:pPr marL="361950" indent="-361950"/>
            <a:r>
              <a:rPr lang="en-US" sz="1800" b="0" i="0" u="none" strike="noStrike" baseline="0" dirty="0">
                <a:latin typeface="Arial" panose="020B0604020202020204" pitchFamily="34" charset="0"/>
              </a:rPr>
              <a:t>One possible confounding variable is that the participants in any experiment are not balanced across the conditions. To avoid this, participants are usually divided up across the conditions so that there are roughly the same number of people in each condition and there are roughly the same number of males and females, young and old, and experienced and not. </a:t>
            </a:r>
          </a:p>
        </p:txBody>
      </p:sp>
    </p:spTree>
    <p:extLst>
      <p:ext uri="{BB962C8B-B14F-4D97-AF65-F5344CB8AC3E}">
        <p14:creationId xmlns:p14="http://schemas.microsoft.com/office/powerpoint/2010/main" val="68417769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226219"/>
            <a:ext cx="7886700" cy="820738"/>
          </a:xfrm>
        </p:spPr>
        <p:txBody>
          <a:bodyPr/>
          <a:lstStyle/>
          <a:p>
            <a:r>
              <a:rPr lang="en-US" sz="3600" b="1" kern="1400" dirty="0">
                <a:latin typeface="Arial" panose="020B0604020202020204" pitchFamily="34" charset="0"/>
              </a:rPr>
              <a:t>Controlled experiments (4 of 6)</a:t>
            </a:r>
            <a:endParaRPr lang="en-US" sz="3600" b="0" i="0" u="none" strike="noStrike" kern="1400" baseline="0" dirty="0">
              <a:latin typeface="Arial" panose="020B0604020202020204" pitchFamily="34" charset="0"/>
            </a:endParaRPr>
          </a:p>
        </p:txBody>
      </p:sp>
      <p:sp>
        <p:nvSpPr>
          <p:cNvPr id="3" name="Text Placeholder 2"/>
          <p:cNvSpPr>
            <a:spLocks noGrp="1"/>
          </p:cNvSpPr>
          <p:nvPr>
            <p:ph type="body" idx="4294967295"/>
          </p:nvPr>
        </p:nvSpPr>
        <p:spPr>
          <a:xfrm>
            <a:off x="647700" y="1435100"/>
            <a:ext cx="7886700" cy="4351338"/>
          </a:xfrm>
        </p:spPr>
        <p:txBody>
          <a:bodyPr>
            <a:normAutofit/>
          </a:bodyPr>
          <a:lstStyle/>
          <a:p>
            <a:pPr marL="361950" indent="-361950"/>
            <a:r>
              <a:rPr lang="en-US" sz="2000" b="0" i="0" u="none" strike="noStrike" baseline="0" dirty="0">
                <a:latin typeface="Arial" panose="020B0604020202020204" pitchFamily="34" charset="0"/>
              </a:rPr>
              <a:t>The next stage is to decide whether each participant will participate in all conditions (the so-called within-subject design) or whether each participant will perform in only one condition (the so-called between-subject design). </a:t>
            </a:r>
          </a:p>
          <a:p>
            <a:pPr marL="361950" indent="-361950"/>
            <a:r>
              <a:rPr lang="en-US" sz="2000" b="0" i="0" u="none" strike="noStrike" baseline="0" dirty="0">
                <a:latin typeface="Arial" panose="020B0604020202020204" pitchFamily="34" charset="0"/>
              </a:rPr>
              <a:t>In deciding this, you have to be wary of introducing confounding variables. </a:t>
            </a:r>
          </a:p>
          <a:p>
            <a:pPr marL="361950" indent="-361950"/>
            <a:r>
              <a:rPr lang="en-US" sz="2000" b="0" i="0" u="none" strike="noStrike" baseline="0" dirty="0">
                <a:latin typeface="Arial" panose="020B0604020202020204" pitchFamily="34" charset="0"/>
              </a:rPr>
              <a:t>For example, consider the learning effects that happen if people perform a similar task on more than one system. </a:t>
            </a:r>
          </a:p>
          <a:p>
            <a:pPr marL="361950" indent="-361950"/>
            <a:r>
              <a:rPr lang="en-US" sz="2000" b="0" i="0" u="none" strike="noStrike" baseline="0" dirty="0">
                <a:latin typeface="Arial" panose="020B0604020202020204" pitchFamily="34" charset="0"/>
              </a:rPr>
              <a:t>They start off slowly but soon get good at things, so if time to complete a task is a measure, they inevitably get quicker the more they do it. </a:t>
            </a:r>
          </a:p>
          <a:p>
            <a:pPr marL="361950" indent="-361950"/>
            <a:r>
              <a:rPr lang="en-US" sz="2000" b="0" i="0" u="none" strike="noStrike" baseline="0" dirty="0">
                <a:latin typeface="Arial" panose="020B0604020202020204" pitchFamily="34" charset="0"/>
              </a:rPr>
              <a:t>This effect can be controlled by randomizing the sequence in which people perform in the different conditions.</a:t>
            </a:r>
          </a:p>
        </p:txBody>
      </p:sp>
    </p:spTree>
    <p:extLst>
      <p:ext uri="{BB962C8B-B14F-4D97-AF65-F5344CB8AC3E}">
        <p14:creationId xmlns:p14="http://schemas.microsoft.com/office/powerpoint/2010/main" val="134709063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235744"/>
            <a:ext cx="7886700" cy="801688"/>
          </a:xfrm>
        </p:spPr>
        <p:txBody>
          <a:bodyPr/>
          <a:lstStyle/>
          <a:p>
            <a:r>
              <a:rPr lang="en-US" sz="3600" b="1" kern="1400" dirty="0">
                <a:latin typeface="Arial" panose="020B0604020202020204" pitchFamily="34" charset="0"/>
              </a:rPr>
              <a:t>Controlled experiments (5 of 6)</a:t>
            </a:r>
            <a:endParaRPr lang="en-US" sz="3600" b="0" i="0" u="none" strike="noStrike" kern="1400" baseline="0" dirty="0">
              <a:latin typeface="Arial" panose="020B0604020202020204" pitchFamily="34" charset="0"/>
            </a:endParaRPr>
          </a:p>
        </p:txBody>
      </p:sp>
      <p:sp>
        <p:nvSpPr>
          <p:cNvPr id="3" name="Text Placeholder 2"/>
          <p:cNvSpPr>
            <a:spLocks noGrp="1"/>
          </p:cNvSpPr>
          <p:nvPr>
            <p:ph type="body" idx="4294967295"/>
          </p:nvPr>
        </p:nvSpPr>
        <p:spPr>
          <a:xfrm>
            <a:off x="657225" y="1435100"/>
            <a:ext cx="7886700" cy="4351338"/>
          </a:xfrm>
        </p:spPr>
        <p:txBody>
          <a:bodyPr>
            <a:normAutofit/>
          </a:bodyPr>
          <a:lstStyle/>
          <a:p>
            <a:pPr marL="361950" indent="-361950"/>
            <a:r>
              <a:rPr lang="en-US" sz="2000" b="0" i="0" u="none" strike="noStrike" baseline="0" dirty="0">
                <a:latin typeface="Arial" panose="020B0604020202020204" pitchFamily="34" charset="0"/>
              </a:rPr>
              <a:t>Having got some participants to agree to participate in a controlled experiment, it is tempting to try to find out as much as possible. </a:t>
            </a:r>
          </a:p>
          <a:p>
            <a:pPr marL="361950" indent="-361950"/>
            <a:r>
              <a:rPr lang="en-US" sz="2000" b="0" i="0" u="none" strike="noStrike" baseline="0" dirty="0">
                <a:latin typeface="Arial" panose="020B0604020202020204" pitchFamily="34" charset="0"/>
              </a:rPr>
              <a:t>There is nothing wrong with an experiment being set up to look at more than one independent variable, perhaps one being looked at between subjects and another being looked at within subjects. </a:t>
            </a:r>
          </a:p>
          <a:p>
            <a:pPr marL="361950" indent="-361950"/>
            <a:r>
              <a:rPr lang="en-US" sz="2000" b="0" i="0" u="none" strike="noStrike" baseline="0" dirty="0">
                <a:latin typeface="Arial" panose="020B0604020202020204" pitchFamily="34" charset="0"/>
              </a:rPr>
              <a:t>You just have to be careful how the design works. </a:t>
            </a:r>
          </a:p>
          <a:p>
            <a:pPr marL="361950" indent="-361950"/>
            <a:r>
              <a:rPr lang="en-US" sz="2000" b="0" i="0" u="none" strike="noStrike" baseline="0" dirty="0">
                <a:latin typeface="Arial" panose="020B0604020202020204" pitchFamily="34" charset="0"/>
              </a:rPr>
              <a:t>And, of course, there is nothing wrong with interviewing them afterwards or using focus groups afterwards to find out other things about the design. </a:t>
            </a:r>
          </a:p>
          <a:p>
            <a:pPr marL="361950" indent="-361950"/>
            <a:r>
              <a:rPr lang="en-US" sz="2000" b="0" i="0" u="none" strike="noStrike" baseline="0" dirty="0">
                <a:latin typeface="Arial" panose="020B0604020202020204" pitchFamily="34" charset="0"/>
              </a:rPr>
              <a:t>People can be videoed and perhaps talk aloud during the experiments (so long as this does not count as a confounding variable) and this data can also prove useful for the evaluation.</a:t>
            </a:r>
          </a:p>
        </p:txBody>
      </p:sp>
    </p:spTree>
    <p:extLst>
      <p:ext uri="{BB962C8B-B14F-4D97-AF65-F5344CB8AC3E}">
        <p14:creationId xmlns:p14="http://schemas.microsoft.com/office/powerpoint/2010/main" val="17796789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241821"/>
            <a:ext cx="7886700" cy="1325563"/>
          </a:xfrm>
        </p:spPr>
        <p:txBody>
          <a:bodyPr/>
          <a:lstStyle/>
          <a:p>
            <a:r>
              <a:rPr lang="en-US" sz="3600" b="1" i="0" u="none" strike="noStrike" kern="1400" baseline="0" dirty="0">
                <a:latin typeface="Arial" panose="020B0604020202020204" pitchFamily="34" charset="0"/>
              </a:rPr>
              <a:t>After studying this chapter you should be able to:</a:t>
            </a:r>
          </a:p>
        </p:txBody>
      </p:sp>
      <p:sp>
        <p:nvSpPr>
          <p:cNvPr id="3" name="Text Placeholder 2"/>
          <p:cNvSpPr>
            <a:spLocks noGrp="1"/>
          </p:cNvSpPr>
          <p:nvPr>
            <p:ph type="body" idx="4294967295"/>
          </p:nvPr>
        </p:nvSpPr>
        <p:spPr>
          <a:xfrm>
            <a:off x="654777" y="1528296"/>
            <a:ext cx="7886700" cy="4351338"/>
          </a:xfrm>
        </p:spPr>
        <p:txBody>
          <a:bodyPr/>
          <a:lstStyle/>
          <a:p>
            <a:pPr marL="357188" indent="-357188"/>
            <a:r>
              <a:rPr lang="en-US" sz="2800" b="0" i="0" u="none" strike="noStrike" baseline="0" dirty="0">
                <a:latin typeface="Arial" panose="020B0604020202020204" pitchFamily="34" charset="0"/>
              </a:rPr>
              <a:t>Understand data analytics.</a:t>
            </a:r>
          </a:p>
          <a:p>
            <a:pPr marL="357188" indent="-357188"/>
            <a:r>
              <a:rPr lang="en-US" sz="2800" b="0" i="0" u="none" strike="noStrike" baseline="0" dirty="0">
                <a:latin typeface="Arial" panose="020B0604020202020204" pitchFamily="34" charset="0"/>
              </a:rPr>
              <a:t>Appreciate the uses of a range of generally applicable evaluation techniques designed for use with and without users.</a:t>
            </a:r>
          </a:p>
          <a:p>
            <a:pPr marL="357188" indent="-357188"/>
            <a:r>
              <a:rPr lang="en-US" sz="2800" b="0" i="0" u="none" strike="noStrike" baseline="0" dirty="0">
                <a:latin typeface="Arial" panose="020B0604020202020204" pitchFamily="34" charset="0"/>
              </a:rPr>
              <a:t>Understand expert-based evaluation methods.</a:t>
            </a:r>
          </a:p>
          <a:p>
            <a:pPr marL="357188" indent="-357188"/>
            <a:r>
              <a:rPr lang="en-US" sz="2800" b="0" i="0" u="none" strike="noStrike" baseline="0" dirty="0">
                <a:latin typeface="Arial" panose="020B0604020202020204" pitchFamily="34" charset="0"/>
              </a:rPr>
              <a:t>Understand participant-based evaluation methods.</a:t>
            </a:r>
          </a:p>
          <a:p>
            <a:pPr marL="357188" indent="-357188"/>
            <a:r>
              <a:rPr lang="en-US" sz="2800" b="0" i="0" u="none" strike="noStrike" baseline="0" dirty="0">
                <a:latin typeface="Arial" panose="020B0604020202020204" pitchFamily="34" charset="0"/>
              </a:rPr>
              <a:t>Understand and use data analytics.</a:t>
            </a:r>
          </a:p>
          <a:p>
            <a:pPr marL="357188" indent="-357188"/>
            <a:r>
              <a:rPr lang="en-US" sz="2800" b="0" i="0" u="none" strike="noStrike" baseline="0" dirty="0">
                <a:latin typeface="Arial" panose="020B0604020202020204" pitchFamily="34" charset="0"/>
              </a:rPr>
              <a:t>Apply the techniques in appropriate contexts.</a:t>
            </a:r>
          </a:p>
        </p:txBody>
      </p:sp>
    </p:spTree>
    <p:extLst>
      <p:ext uri="{BB962C8B-B14F-4D97-AF65-F5344CB8AC3E}">
        <p14:creationId xmlns:p14="http://schemas.microsoft.com/office/powerpoint/2010/main" val="131332048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254794"/>
            <a:ext cx="7886700" cy="763588"/>
          </a:xfrm>
        </p:spPr>
        <p:txBody>
          <a:bodyPr/>
          <a:lstStyle/>
          <a:p>
            <a:r>
              <a:rPr lang="en-US" sz="3600" b="1" kern="1400" dirty="0">
                <a:latin typeface="Arial" panose="020B0604020202020204" pitchFamily="34" charset="0"/>
              </a:rPr>
              <a:t>Controlled experiments (6 of 6)</a:t>
            </a:r>
            <a:endParaRPr lang="en-US" sz="3600" b="0" i="0" u="none" strike="noStrike" kern="1400" baseline="0" dirty="0">
              <a:latin typeface="Arial" panose="020B0604020202020204" pitchFamily="34" charset="0"/>
            </a:endParaRPr>
          </a:p>
        </p:txBody>
      </p:sp>
      <p:sp>
        <p:nvSpPr>
          <p:cNvPr id="3" name="Text Placeholder 2"/>
          <p:cNvSpPr>
            <a:spLocks noGrp="1"/>
          </p:cNvSpPr>
          <p:nvPr>
            <p:ph type="body" idx="4294967295"/>
          </p:nvPr>
        </p:nvSpPr>
        <p:spPr>
          <a:xfrm>
            <a:off x="657225" y="1435100"/>
            <a:ext cx="7886700" cy="4660900"/>
          </a:xfrm>
        </p:spPr>
        <p:txBody>
          <a:bodyPr>
            <a:noAutofit/>
          </a:bodyPr>
          <a:lstStyle/>
          <a:p>
            <a:pPr marL="361950" indent="-361950"/>
            <a:r>
              <a:rPr lang="en-US" sz="2000" b="0" i="0" u="none" strike="noStrike" baseline="0" dirty="0">
                <a:latin typeface="Arial" panose="020B0604020202020204" pitchFamily="34" charset="0"/>
              </a:rPr>
              <a:t>A controlled experiment will often result in some quantitative data: the measures of the dependent values. </a:t>
            </a:r>
          </a:p>
          <a:p>
            <a:pPr marL="361950" indent="-361950"/>
            <a:r>
              <a:rPr lang="en-US" sz="2000" b="0" i="0" u="none" strike="noStrike" baseline="0" dirty="0">
                <a:latin typeface="Arial" panose="020B0604020202020204" pitchFamily="34" charset="0"/>
              </a:rPr>
              <a:t>This data can then be analysed using statistics, for example comparing the average time to do something across two conditions or the average number of clicks. </a:t>
            </a:r>
          </a:p>
          <a:p>
            <a:pPr marL="361950" indent="-361950"/>
            <a:r>
              <a:rPr lang="en-US" sz="2000" b="0" i="0" u="none" strike="noStrike" baseline="0" dirty="0">
                <a:latin typeface="Arial" panose="020B0604020202020204" pitchFamily="34" charset="0"/>
              </a:rPr>
              <a:t>So, to undertake controlled experiments, you will need some basic understanding of probability theory, of experimental theory and, of course, of statistics. </a:t>
            </a:r>
          </a:p>
          <a:p>
            <a:pPr marL="361950" indent="-361950"/>
            <a:r>
              <a:rPr lang="en-US" sz="2000" b="0" i="0" u="none" strike="noStrike" baseline="0" dirty="0">
                <a:latin typeface="Arial" panose="020B0604020202020204" pitchFamily="34" charset="0"/>
              </a:rPr>
              <a:t>Daunting as this might sound, it is not so very difficult given a good textbook. </a:t>
            </a:r>
          </a:p>
          <a:p>
            <a:pPr marL="361950" indent="-361950"/>
            <a:r>
              <a:rPr lang="en-US" sz="2000" b="0" i="0" u="none" strike="noStrike" baseline="0" dirty="0">
                <a:latin typeface="Arial" panose="020B0604020202020204" pitchFamily="34" charset="0"/>
              </a:rPr>
              <a:t>Experimental Design and Statistics (Miller, 1984) is a widely used text, and another good example is Cairns and Cox (2008) Research Methods for Human–Computer Interaction. Statistical Software such as SPSS will help design and analyse your data.</a:t>
            </a:r>
          </a:p>
        </p:txBody>
      </p:sp>
    </p:spTree>
    <p:extLst>
      <p:ext uri="{BB962C8B-B14F-4D97-AF65-F5344CB8AC3E}">
        <p14:creationId xmlns:p14="http://schemas.microsoft.com/office/powerpoint/2010/main" val="91211253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293688"/>
            <a:ext cx="7886700" cy="668338"/>
          </a:xfrm>
        </p:spPr>
        <p:txBody>
          <a:bodyPr/>
          <a:lstStyle/>
          <a:p>
            <a:r>
              <a:rPr lang="en-US" sz="3600" b="1" i="0" u="none" strike="noStrike" kern="1400" baseline="0" dirty="0">
                <a:latin typeface="Arial" panose="020B0604020202020204" pitchFamily="34" charset="0"/>
              </a:rPr>
              <a:t>Challenge </a:t>
            </a:r>
            <a:r>
              <a:rPr lang="en-US" sz="3600" b="1" i="0" u="none" strike="noStrike" kern="1400" baseline="0" dirty="0" smtClean="0">
                <a:latin typeface="Arial" panose="020B0604020202020204" pitchFamily="34" charset="0"/>
              </a:rPr>
              <a:t>10.4 (1 of 2)</a:t>
            </a:r>
            <a:endParaRPr lang="en-US" sz="3600" b="1" i="0" u="none" strike="noStrike" kern="1400" baseline="0" dirty="0">
              <a:latin typeface="Arial" panose="020B0604020202020204" pitchFamily="34" charset="0"/>
            </a:endParaRPr>
          </a:p>
        </p:txBody>
      </p:sp>
      <p:sp>
        <p:nvSpPr>
          <p:cNvPr id="3" name="Text Placeholder 2"/>
          <p:cNvSpPr>
            <a:spLocks noGrp="1"/>
          </p:cNvSpPr>
          <p:nvPr>
            <p:ph type="body" idx="4294967295"/>
          </p:nvPr>
        </p:nvSpPr>
        <p:spPr>
          <a:xfrm>
            <a:off x="666750" y="1435100"/>
            <a:ext cx="7886700" cy="4351338"/>
          </a:xfrm>
        </p:spPr>
        <p:txBody>
          <a:bodyPr>
            <a:noAutofit/>
          </a:bodyPr>
          <a:lstStyle/>
          <a:p>
            <a:pPr marL="361950" indent="-361950"/>
            <a:r>
              <a:rPr lang="en-US" sz="1800" b="0" i="0" u="none" strike="noStrike" baseline="0" dirty="0">
                <a:latin typeface="Arial" panose="020B0604020202020204" pitchFamily="34" charset="0"/>
              </a:rPr>
              <a:t>You have just completed a small evaluation project for a tourist information ‘walk-up-and-use’ kiosk designed for an airport arrivals area. A heuristic evaluation by you (you were not involved with the design itself) and a technical author found 17 potential problems, of which seven were graded severe enough to require some redesign and the rest were fairly trivial.</a:t>
            </a:r>
          </a:p>
          <a:p>
            <a:pPr marL="361950" indent="-361950"/>
            <a:r>
              <a:rPr lang="en-US" sz="1800" b="0" i="0" u="none" strike="noStrike" baseline="0" dirty="0">
                <a:latin typeface="Arial" panose="020B0604020202020204" pitchFamily="34" charset="0"/>
              </a:rPr>
              <a:t>You then carried out some participant evaluation. You had very little time for this, testing with only three people. The test focused on the more severe problems found in the heuristic evaluation and the most important functionality (as identified in the requirements analysis). Your participants – again because of lack of time and budget – were recruited from another section of your own organization which is not directly involved in interactive systems design or build but the staff do use desktop PCs as part of their normal work. The testing took place in a quiet corner of the development office</a:t>
            </a:r>
            <a:r>
              <a:rPr lang="en-US" sz="1800" b="0" i="0" u="none" strike="noStrike" baseline="0" dirty="0" smtClean="0">
                <a:latin typeface="Arial" panose="020B0604020202020204" pitchFamily="34" charset="0"/>
              </a:rPr>
              <a:t>.</a:t>
            </a:r>
            <a:endParaRPr lang="en-US" sz="1800" b="0" i="0" u="none" strike="noStrike" baseline="0" dirty="0">
              <a:latin typeface="Arial" panose="020B0604020202020204" pitchFamily="34" charset="0"/>
            </a:endParaRPr>
          </a:p>
        </p:txBody>
      </p:sp>
    </p:spTree>
    <p:extLst>
      <p:ext uri="{BB962C8B-B14F-4D97-AF65-F5344CB8AC3E}">
        <p14:creationId xmlns:p14="http://schemas.microsoft.com/office/powerpoint/2010/main" val="113705303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293688"/>
            <a:ext cx="7886700" cy="668338"/>
          </a:xfrm>
        </p:spPr>
        <p:txBody>
          <a:bodyPr/>
          <a:lstStyle/>
          <a:p>
            <a:r>
              <a:rPr lang="en-US" sz="3600" b="1" i="0" u="none" strike="noStrike" kern="1400" baseline="0" dirty="0">
                <a:latin typeface="Arial" panose="020B0604020202020204" pitchFamily="34" charset="0"/>
              </a:rPr>
              <a:t>Challenge </a:t>
            </a:r>
            <a:r>
              <a:rPr lang="en-US" sz="3600" b="1" i="0" u="none" strike="noStrike" kern="1400" baseline="0" dirty="0" smtClean="0">
                <a:latin typeface="Arial" panose="020B0604020202020204" pitchFamily="34" charset="0"/>
              </a:rPr>
              <a:t>10.4 (2 of 2)</a:t>
            </a:r>
            <a:endParaRPr lang="en-US" sz="3600" b="1" i="0" u="none" strike="noStrike" kern="1400" baseline="0" dirty="0">
              <a:latin typeface="Arial" panose="020B0604020202020204" pitchFamily="34" charset="0"/>
            </a:endParaRPr>
          </a:p>
        </p:txBody>
      </p:sp>
      <p:sp>
        <p:nvSpPr>
          <p:cNvPr id="3" name="Text Placeholder 2"/>
          <p:cNvSpPr>
            <a:spLocks noGrp="1"/>
          </p:cNvSpPr>
          <p:nvPr>
            <p:ph type="body" idx="4294967295"/>
          </p:nvPr>
        </p:nvSpPr>
        <p:spPr>
          <a:xfrm>
            <a:off x="666750" y="1435100"/>
            <a:ext cx="7886700" cy="4351338"/>
          </a:xfrm>
        </p:spPr>
        <p:txBody>
          <a:bodyPr>
            <a:noAutofit/>
          </a:bodyPr>
          <a:lstStyle/>
          <a:p>
            <a:pPr marL="361950" indent="-361950"/>
            <a:r>
              <a:rPr lang="en-US" sz="1800" b="0" i="0" u="none" strike="noStrike" baseline="0" dirty="0" smtClean="0">
                <a:latin typeface="Arial" panose="020B0604020202020204" pitchFamily="34" charset="0"/>
              </a:rPr>
              <a:t>Participants </a:t>
            </a:r>
            <a:r>
              <a:rPr lang="en-US" sz="1800" b="0" i="0" u="none" strike="noStrike" baseline="0" dirty="0">
                <a:latin typeface="Arial" panose="020B0604020202020204" pitchFamily="34" charset="0"/>
              </a:rPr>
              <a:t>in the user evaluation all found difficulty with three of the problematic design features flagged up by the heuristic evaluation. These problems were essentially concerned with knowing what information might be found in different sections of the application. Of the remaining four severe problems from heuristic evaluation, one person had difficulty with all of them, but the other two people did not. Two out of the three test users failed to complete a long transaction where they tried to find and book hotel rooms for a party of travellers staying for different periods of time.</a:t>
            </a:r>
          </a:p>
          <a:p>
            <a:pPr marL="361950" indent="-361950"/>
            <a:r>
              <a:rPr lang="en-US" sz="1800" b="0" i="0" u="none" strike="noStrike" baseline="0" dirty="0">
                <a:latin typeface="Arial" panose="020B0604020202020204" pitchFamily="34" charset="0"/>
              </a:rPr>
              <a:t>What, if anything, can you conclude from the evaluation? What are the limitations of the data?</a:t>
            </a:r>
          </a:p>
        </p:txBody>
      </p:sp>
    </p:spTree>
    <p:extLst>
      <p:ext uri="{BB962C8B-B14F-4D97-AF65-F5344CB8AC3E}">
        <p14:creationId xmlns:p14="http://schemas.microsoft.com/office/powerpoint/2010/main" val="351908346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236538"/>
            <a:ext cx="7886700" cy="782638"/>
          </a:xfrm>
        </p:spPr>
        <p:txBody>
          <a:bodyPr/>
          <a:lstStyle/>
          <a:p>
            <a:r>
              <a:rPr lang="en-US" sz="3600" b="1" i="0" u="none" strike="noStrike" kern="1400" baseline="0" dirty="0">
                <a:latin typeface="Arial" panose="020B0604020202020204" pitchFamily="34" charset="0"/>
              </a:rPr>
              <a:t>Evaluation in practice (1 of 2)</a:t>
            </a:r>
          </a:p>
        </p:txBody>
      </p:sp>
      <p:sp>
        <p:nvSpPr>
          <p:cNvPr id="3" name="Text Placeholder 2"/>
          <p:cNvSpPr>
            <a:spLocks noGrp="1"/>
          </p:cNvSpPr>
          <p:nvPr>
            <p:ph type="body" idx="4294967295"/>
          </p:nvPr>
        </p:nvSpPr>
        <p:spPr>
          <a:xfrm>
            <a:off x="657225" y="1435100"/>
            <a:ext cx="7886700" cy="4838700"/>
          </a:xfrm>
        </p:spPr>
        <p:txBody>
          <a:bodyPr>
            <a:noAutofit/>
          </a:bodyPr>
          <a:lstStyle/>
          <a:p>
            <a:pPr marL="361950" indent="-361950"/>
            <a:r>
              <a:rPr lang="en-US" sz="1800" b="0" i="0" u="none" strike="noStrike" baseline="0" dirty="0">
                <a:latin typeface="Arial" panose="020B0604020202020204" pitchFamily="34" charset="0"/>
              </a:rPr>
              <a:t>A survey of 103 experienced practitioners of human-centred design conducted in 2000 (Vredenburg </a:t>
            </a:r>
            <a:r>
              <a:rPr lang="en-US" sz="1800" b="0" i="1" u="none" strike="noStrike" baseline="0" dirty="0">
                <a:latin typeface="Arial" panose="020B0604020202020204" pitchFamily="34" charset="0"/>
              </a:rPr>
              <a:t>et al.</a:t>
            </a:r>
            <a:r>
              <a:rPr lang="en-US" sz="1800" b="0" i="0" u="none" strike="noStrike" baseline="0" dirty="0">
                <a:latin typeface="Arial" panose="020B0604020202020204" pitchFamily="34" charset="0"/>
              </a:rPr>
              <a:t>, 2002) indicates that around 40 per cent of those surveyed conducted ‘usability evaluation’, around 30 per cent used ‘informal expert review’ and around 15 per cent used ‘formal heuristic evaluation’ (Table 10.2). </a:t>
            </a:r>
          </a:p>
          <a:p>
            <a:pPr marL="361950" indent="-361950"/>
            <a:r>
              <a:rPr lang="en-US" sz="1800" b="0" i="0" u="none" strike="noStrike" baseline="0" dirty="0">
                <a:latin typeface="Arial" panose="020B0604020202020204" pitchFamily="34" charset="0"/>
              </a:rPr>
              <a:t>These figures do not indicate where people used more than one technique. </a:t>
            </a:r>
          </a:p>
          <a:p>
            <a:pPr marL="361950" indent="-361950"/>
            <a:r>
              <a:rPr lang="en-US" sz="1800" b="0" i="0" u="none" strike="noStrike" baseline="0" dirty="0">
                <a:latin typeface="Arial" panose="020B0604020202020204" pitchFamily="34" charset="0"/>
              </a:rPr>
              <a:t>As the authors note, some kind of cost–benefit trade-off seems to be in operation. Table 10.2 shows the benefits and weaknesses perceived for each method. </a:t>
            </a:r>
          </a:p>
          <a:p>
            <a:pPr marL="361950" indent="-361950"/>
            <a:r>
              <a:rPr lang="en-US" sz="1800" b="0" i="0" u="none" strike="noStrike" baseline="0" dirty="0">
                <a:latin typeface="Arial" panose="020B0604020202020204" pitchFamily="34" charset="0"/>
              </a:rPr>
              <a:t>For busy practitioners, the relative economy of review methods often compensates for the better information obtained from user testing. </a:t>
            </a:r>
          </a:p>
          <a:p>
            <a:pPr marL="361950" indent="-361950"/>
            <a:r>
              <a:rPr lang="en-US" sz="1800" b="0" i="0" u="none" strike="noStrike" baseline="0" dirty="0">
                <a:latin typeface="Arial" panose="020B0604020202020204" pitchFamily="34" charset="0"/>
              </a:rPr>
              <a:t>Clearly, the community remains in need of methods that are both light on resources and productive of useful results.</a:t>
            </a:r>
          </a:p>
        </p:txBody>
      </p:sp>
    </p:spTree>
    <p:extLst>
      <p:ext uri="{BB962C8B-B14F-4D97-AF65-F5344CB8AC3E}">
        <p14:creationId xmlns:p14="http://schemas.microsoft.com/office/powerpoint/2010/main" val="214091866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280193"/>
            <a:ext cx="7886700" cy="687388"/>
          </a:xfrm>
        </p:spPr>
        <p:txBody>
          <a:bodyPr/>
          <a:lstStyle/>
          <a:p>
            <a:r>
              <a:rPr lang="en-US" sz="3600" b="1" kern="1400" dirty="0">
                <a:latin typeface="Arial" panose="020B0604020202020204" pitchFamily="34" charset="0"/>
              </a:rPr>
              <a:t>Evaluation in practice (2 of 2)</a:t>
            </a:r>
            <a:endParaRPr lang="en-US" sz="3600" b="0" i="0" u="none" strike="noStrike" kern="1400" baseline="0" dirty="0">
              <a:latin typeface="Arial" panose="020B0604020202020204" pitchFamily="34" charset="0"/>
            </a:endParaRPr>
          </a:p>
        </p:txBody>
      </p:sp>
      <p:sp>
        <p:nvSpPr>
          <p:cNvPr id="3" name="Text Placeholder 2"/>
          <p:cNvSpPr>
            <a:spLocks noGrp="1"/>
          </p:cNvSpPr>
          <p:nvPr>
            <p:ph type="body" idx="4294967295"/>
          </p:nvPr>
        </p:nvSpPr>
        <p:spPr>
          <a:xfrm>
            <a:off x="657225" y="1444625"/>
            <a:ext cx="7886700" cy="4351338"/>
          </a:xfrm>
        </p:spPr>
        <p:txBody>
          <a:bodyPr>
            <a:noAutofit/>
          </a:bodyPr>
          <a:lstStyle/>
          <a:p>
            <a:pPr marL="361950" indent="-361950"/>
            <a:r>
              <a:rPr lang="en-US" sz="2000" b="0" i="0" u="none" strike="noStrike" baseline="0" dirty="0">
                <a:latin typeface="Arial" panose="020B0604020202020204" pitchFamily="34" charset="0"/>
              </a:rPr>
              <a:t>The main steps in undertaking a simple but effective evaluation project are:</a:t>
            </a:r>
          </a:p>
          <a:p>
            <a:pPr marL="809625" lvl="1" indent="-434975">
              <a:buFont typeface="Arial" panose="020B0604020202020204" pitchFamily="34" charset="0"/>
              <a:buChar char="‒"/>
            </a:pPr>
            <a:r>
              <a:rPr lang="en-US" sz="1800" b="0" i="0" u="none" strike="noStrike" baseline="0" dirty="0">
                <a:latin typeface="Arial" panose="020B0604020202020204" pitchFamily="34" charset="0"/>
              </a:rPr>
              <a:t>Establish the aims of the evaluation, the intended participants in the evaluation, the context of use and the state of the technology; obtain or construct scenarios illustrating how the application will be used.</a:t>
            </a:r>
          </a:p>
          <a:p>
            <a:pPr marL="809625" lvl="1" indent="-434975">
              <a:buFont typeface="Arial" panose="020B0604020202020204" pitchFamily="34" charset="0"/>
              <a:buChar char="‒"/>
            </a:pPr>
            <a:r>
              <a:rPr lang="en-US" sz="1800" b="0" i="0" u="none" strike="noStrike" baseline="0" dirty="0">
                <a:latin typeface="Arial" panose="020B0604020202020204" pitchFamily="34" charset="0"/>
              </a:rPr>
              <a:t>Select evaluation methods. These should be a combination of expert-based review methods and participant methods.</a:t>
            </a:r>
          </a:p>
          <a:p>
            <a:pPr marL="809625" lvl="1" indent="-434975">
              <a:buFont typeface="Arial" panose="020B0604020202020204" pitchFamily="34" charset="0"/>
              <a:buChar char="‒"/>
            </a:pPr>
            <a:r>
              <a:rPr lang="en-US" sz="1800" b="0" i="0" u="none" strike="noStrike" baseline="0" dirty="0">
                <a:latin typeface="Arial" panose="020B0604020202020204" pitchFamily="34" charset="0"/>
              </a:rPr>
              <a:t>Carry out expert review.</a:t>
            </a:r>
          </a:p>
          <a:p>
            <a:pPr marL="809625" lvl="1" indent="-434975">
              <a:buFont typeface="Arial" panose="020B0604020202020204" pitchFamily="34" charset="0"/>
              <a:buChar char="‒"/>
            </a:pPr>
            <a:r>
              <a:rPr lang="en-US" sz="1800" b="0" i="0" u="none" strike="noStrike" baseline="0" dirty="0">
                <a:latin typeface="Arial" panose="020B0604020202020204" pitchFamily="34" charset="0"/>
              </a:rPr>
              <a:t>Plan participant testing; use the results of the expert review to help focus this.</a:t>
            </a:r>
          </a:p>
          <a:p>
            <a:pPr marL="809625" lvl="1" indent="-434975">
              <a:buFont typeface="Arial" panose="020B0604020202020204" pitchFamily="34" charset="0"/>
              <a:buChar char="‒"/>
            </a:pPr>
            <a:r>
              <a:rPr lang="en-US" sz="1800" b="0" i="0" u="none" strike="noStrike" baseline="0" dirty="0">
                <a:latin typeface="Arial" panose="020B0604020202020204" pitchFamily="34" charset="0"/>
              </a:rPr>
              <a:t>Recruit people and organize testing venue and equipment.</a:t>
            </a:r>
          </a:p>
          <a:p>
            <a:pPr marL="809625" lvl="1" indent="-434975">
              <a:buFont typeface="Arial" panose="020B0604020202020204" pitchFamily="34" charset="0"/>
              <a:buChar char="‒"/>
            </a:pPr>
            <a:r>
              <a:rPr lang="en-US" sz="1800" b="0" i="0" u="none" strike="noStrike" baseline="0" dirty="0">
                <a:latin typeface="Arial" panose="020B0604020202020204" pitchFamily="34" charset="0"/>
              </a:rPr>
              <a:t>Carry out the evaluation.</a:t>
            </a:r>
          </a:p>
          <a:p>
            <a:pPr marL="809625" lvl="1" indent="-434975">
              <a:buFont typeface="Arial" panose="020B0604020202020204" pitchFamily="34" charset="0"/>
              <a:buChar char="‒"/>
            </a:pPr>
            <a:r>
              <a:rPr lang="en-US" sz="1800" b="0" i="0" u="none" strike="noStrike" baseline="0" dirty="0">
                <a:latin typeface="Arial" panose="020B0604020202020204" pitchFamily="34" charset="0"/>
              </a:rPr>
              <a:t>Analyse results, document and report back to designers.</a:t>
            </a:r>
          </a:p>
        </p:txBody>
      </p:sp>
    </p:spTree>
    <p:extLst>
      <p:ext uri="{BB962C8B-B14F-4D97-AF65-F5344CB8AC3E}">
        <p14:creationId xmlns:p14="http://schemas.microsoft.com/office/powerpoint/2010/main" val="133141313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755650" y="1304925"/>
            <a:ext cx="7867650" cy="4067175"/>
          </a:xfrm>
          <a:prstGeom prst="rect">
            <a:avLst/>
          </a:prstGeom>
        </p:spPr>
      </p:pic>
      <p:sp>
        <p:nvSpPr>
          <p:cNvPr id="3" name="TextBox 2">
            <a:extLst>
              <a:ext uri="{FF2B5EF4-FFF2-40B4-BE49-F238E27FC236}">
                <a16:creationId xmlns:a16="http://schemas.microsoft.com/office/drawing/2014/main" id="{87D861F9-45F0-4B4F-B447-A3BC009BF086}"/>
              </a:ext>
            </a:extLst>
          </p:cNvPr>
          <p:cNvSpPr txBox="1"/>
          <p:nvPr/>
        </p:nvSpPr>
        <p:spPr>
          <a:xfrm>
            <a:off x="774699" y="5937250"/>
            <a:ext cx="8010525" cy="338138"/>
          </a:xfrm>
          <a:prstGeom prst="rect">
            <a:avLst/>
          </a:prstGeom>
          <a:noFill/>
        </p:spPr>
        <p:txBody>
          <a:bodyPr wrap="square">
            <a:spAutoFit/>
          </a:bodyPr>
          <a:lstStyle/>
          <a:p>
            <a:pPr>
              <a:defRPr/>
            </a:pPr>
            <a:r>
              <a:rPr lang="en-US" sz="800" i="1" dirty="0">
                <a:latin typeface="+mj-lt"/>
              </a:rPr>
              <a:t>Source</a:t>
            </a:r>
            <a:r>
              <a:rPr lang="en-US" sz="800" dirty="0">
                <a:latin typeface="+mj-lt"/>
              </a:rPr>
              <a:t>: Adapted from </a:t>
            </a:r>
            <a:r>
              <a:rPr lang="en-US" sz="800" dirty="0" err="1">
                <a:latin typeface="+mj-lt"/>
              </a:rPr>
              <a:t>Vredenburg</a:t>
            </a:r>
            <a:r>
              <a:rPr lang="en-US" sz="800" dirty="0">
                <a:latin typeface="+mj-lt"/>
              </a:rPr>
              <a:t>, K., Mao, J.-Y., Smith, P.W. and Carey, T. (2002) A survey of user-</a:t>
            </a:r>
            <a:r>
              <a:rPr lang="en-US" sz="800" dirty="0" err="1">
                <a:latin typeface="+mj-lt"/>
              </a:rPr>
              <a:t>centred</a:t>
            </a:r>
            <a:r>
              <a:rPr lang="en-US" sz="800" dirty="0">
                <a:latin typeface="+mj-lt"/>
              </a:rPr>
              <a:t> design practice, </a:t>
            </a:r>
            <a:r>
              <a:rPr lang="en-US" sz="800" i="1" dirty="0">
                <a:latin typeface="+mj-lt"/>
              </a:rPr>
              <a:t>Proceedings of SIGCHI conference on human factors in computing systems</a:t>
            </a:r>
            <a:r>
              <a:rPr lang="en-US" sz="800" dirty="0">
                <a:latin typeface="+mj-lt"/>
              </a:rPr>
              <a:t>, MN, 20–25 April, pp. 471–478, Table 3. © 2002 ACM, Inc. Reprinted by permission</a:t>
            </a:r>
            <a:endParaRPr lang="en-IN" sz="800" dirty="0">
              <a:latin typeface="+mj-lt"/>
            </a:endParaRPr>
          </a:p>
        </p:txBody>
      </p:sp>
    </p:spTree>
    <p:extLst>
      <p:ext uri="{BB962C8B-B14F-4D97-AF65-F5344CB8AC3E}">
        <p14:creationId xmlns:p14="http://schemas.microsoft.com/office/powerpoint/2010/main" val="28095820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280193"/>
            <a:ext cx="7886700" cy="687388"/>
          </a:xfrm>
        </p:spPr>
        <p:txBody>
          <a:bodyPr/>
          <a:lstStyle/>
          <a:p>
            <a:r>
              <a:rPr lang="en-US" sz="3600" b="1" i="0" u="none" strike="noStrike" kern="1400" baseline="0" dirty="0">
                <a:latin typeface="Arial" panose="020B0604020202020204" pitchFamily="34" charset="0"/>
              </a:rPr>
              <a:t>Aims of the evaluation (1 of 2)</a:t>
            </a:r>
          </a:p>
        </p:txBody>
      </p:sp>
      <p:sp>
        <p:nvSpPr>
          <p:cNvPr id="3" name="Text Placeholder 2"/>
          <p:cNvSpPr>
            <a:spLocks noGrp="1"/>
          </p:cNvSpPr>
          <p:nvPr>
            <p:ph type="body" idx="4294967295"/>
          </p:nvPr>
        </p:nvSpPr>
        <p:spPr>
          <a:xfrm>
            <a:off x="657225" y="1435100"/>
            <a:ext cx="7886700" cy="4622800"/>
          </a:xfrm>
        </p:spPr>
        <p:txBody>
          <a:bodyPr>
            <a:noAutofit/>
          </a:bodyPr>
          <a:lstStyle/>
          <a:p>
            <a:pPr marL="361950" indent="-361950"/>
            <a:r>
              <a:rPr lang="en-US" sz="2000" b="0" i="0" u="none" strike="noStrike" baseline="0" dirty="0">
                <a:latin typeface="Arial" panose="020B0604020202020204" pitchFamily="34" charset="0"/>
              </a:rPr>
              <a:t>Deciding the aim(s) for evaluation helps determine the type of data required. </a:t>
            </a:r>
          </a:p>
          <a:p>
            <a:pPr marL="361950" indent="-361950"/>
            <a:r>
              <a:rPr lang="en-US" sz="2000" b="0" i="0" u="none" strike="noStrike" baseline="0" dirty="0">
                <a:latin typeface="Arial" panose="020B0604020202020204" pitchFamily="34" charset="0"/>
              </a:rPr>
              <a:t>It is useful to write down the main questions you need to answer. </a:t>
            </a:r>
          </a:p>
          <a:p>
            <a:pPr marL="361950" indent="-361950"/>
            <a:r>
              <a:rPr lang="en-US" sz="2000" b="0" i="0" u="none" strike="noStrike" baseline="0" dirty="0">
                <a:latin typeface="Arial" panose="020B0604020202020204" pitchFamily="34" charset="0"/>
              </a:rPr>
              <a:t>For example, in the evaluation of the early concept for a virtual training environment, the aims were to investigate the following:</a:t>
            </a:r>
          </a:p>
          <a:p>
            <a:pPr marL="808038" lvl="1" indent="-428625">
              <a:buFont typeface="Arial" panose="020B0604020202020204" pitchFamily="34" charset="0"/>
              <a:buChar char="‒"/>
            </a:pPr>
            <a:r>
              <a:rPr lang="en-US" sz="1800" b="0" i="0" u="none" strike="noStrike" baseline="0" dirty="0">
                <a:latin typeface="Arial" panose="020B0604020202020204" pitchFamily="34" charset="0"/>
              </a:rPr>
              <a:t>Do the trainers understand and welcome the basic idea of the virtual training environment?</a:t>
            </a:r>
          </a:p>
          <a:p>
            <a:pPr marL="808038" lvl="1" indent="-428625">
              <a:buFont typeface="Arial" panose="020B0604020202020204" pitchFamily="34" charset="0"/>
              <a:buChar char="‒"/>
            </a:pPr>
            <a:r>
              <a:rPr lang="en-US" sz="1800" b="0" i="0" u="none" strike="noStrike" baseline="0" dirty="0">
                <a:latin typeface="Arial" panose="020B0604020202020204" pitchFamily="34" charset="0"/>
              </a:rPr>
              <a:t>Would they use it to extend or replace existing training courses?</a:t>
            </a:r>
          </a:p>
          <a:p>
            <a:pPr marL="808038" lvl="1" indent="-428625">
              <a:buFont typeface="Arial" panose="020B0604020202020204" pitchFamily="34" charset="0"/>
              <a:buChar char="‒"/>
            </a:pPr>
            <a:r>
              <a:rPr lang="en-US" sz="1800" b="0" i="0" u="none" strike="noStrike" baseline="0" dirty="0">
                <a:latin typeface="Arial" panose="020B0604020202020204" pitchFamily="34" charset="0"/>
              </a:rPr>
              <a:t>How close to reality should the virtual environment be?</a:t>
            </a:r>
          </a:p>
          <a:p>
            <a:pPr marL="808038" lvl="1" indent="-428625">
              <a:buFont typeface="Arial" panose="020B0604020202020204" pitchFamily="34" charset="0"/>
              <a:buChar char="‒"/>
            </a:pPr>
            <a:r>
              <a:rPr lang="en-US" sz="1800" b="0" i="0" u="none" strike="noStrike" baseline="0" dirty="0">
                <a:latin typeface="Arial" panose="020B0604020202020204" pitchFamily="34" charset="0"/>
              </a:rPr>
              <a:t>What features are required to support record keeping and administration?</a:t>
            </a:r>
          </a:p>
          <a:p>
            <a:pPr>
              <a:tabLst>
                <a:tab pos="361950" algn="l"/>
              </a:tabLst>
            </a:pPr>
            <a:r>
              <a:rPr lang="en-US" sz="2000" b="0" i="0" u="none" strike="noStrike" baseline="0" dirty="0">
                <a:latin typeface="Arial" panose="020B0604020202020204" pitchFamily="34" charset="0"/>
              </a:rPr>
              <a:t>The data we were interested in at this stage was largely qualitative (non-numerical), so appropriate data gathering methods were interviews and discussions with the trainers.</a:t>
            </a:r>
          </a:p>
        </p:txBody>
      </p:sp>
    </p:spTree>
    <p:extLst>
      <p:ext uri="{BB962C8B-B14F-4D97-AF65-F5344CB8AC3E}">
        <p14:creationId xmlns:p14="http://schemas.microsoft.com/office/powerpoint/2010/main" val="189549532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312738"/>
            <a:ext cx="7886700" cy="630238"/>
          </a:xfrm>
        </p:spPr>
        <p:txBody>
          <a:bodyPr/>
          <a:lstStyle/>
          <a:p>
            <a:r>
              <a:rPr lang="en-US" sz="3600" b="1" kern="1400" dirty="0">
                <a:latin typeface="Arial" panose="020B0604020202020204" pitchFamily="34" charset="0"/>
              </a:rPr>
              <a:t>Aims of the evaluation (2 of 2)</a:t>
            </a:r>
            <a:endParaRPr lang="en-US" sz="3600" b="0" i="0" u="none" strike="noStrike" kern="1400" baseline="0" dirty="0">
              <a:latin typeface="Arial" panose="020B0604020202020204" pitchFamily="34" charset="0"/>
            </a:endParaRPr>
          </a:p>
        </p:txBody>
      </p:sp>
      <p:sp>
        <p:nvSpPr>
          <p:cNvPr id="3" name="Text Placeholder 2"/>
          <p:cNvSpPr>
            <a:spLocks noGrp="1"/>
          </p:cNvSpPr>
          <p:nvPr>
            <p:ph type="body" idx="4294967295"/>
          </p:nvPr>
        </p:nvSpPr>
        <p:spPr>
          <a:xfrm>
            <a:off x="657225" y="1444625"/>
            <a:ext cx="7886700" cy="4351338"/>
          </a:xfrm>
        </p:spPr>
        <p:txBody>
          <a:bodyPr>
            <a:noAutofit/>
          </a:bodyPr>
          <a:lstStyle/>
          <a:p>
            <a:pPr marL="361950" indent="-361950"/>
            <a:r>
              <a:rPr lang="en-US" sz="1800" b="0" i="0" u="none" strike="noStrike" baseline="0" dirty="0">
                <a:latin typeface="Arial" panose="020B0604020202020204" pitchFamily="34" charset="0"/>
              </a:rPr>
              <a:t>If the aim of the evaluation is the comparison of two different evaluation designs, then much more focused questions will be required and the data gathered will be more quantitative. In the virtual training environment, for example, some questions we asked were:</a:t>
            </a:r>
          </a:p>
          <a:p>
            <a:pPr marL="809625" lvl="1" indent="-447675">
              <a:buFont typeface="Arial" panose="020B0604020202020204" pitchFamily="34" charset="0"/>
              <a:buChar char="‒"/>
            </a:pPr>
            <a:r>
              <a:rPr lang="en-US" sz="1600" b="0" i="0" u="none" strike="noStrike" baseline="0" dirty="0">
                <a:latin typeface="Arial" panose="020B0604020202020204" pitchFamily="34" charset="0"/>
              </a:rPr>
              <a:t>Is it quicker to reach a particular room in the virtual environment using mouse, cursor keys or joystick?</a:t>
            </a:r>
          </a:p>
          <a:p>
            <a:pPr marL="809625" lvl="1" indent="-447675">
              <a:buFont typeface="Arial" panose="020B0604020202020204" pitchFamily="34" charset="0"/>
              <a:buChar char="‒"/>
            </a:pPr>
            <a:r>
              <a:rPr lang="en-US" sz="1600" b="0" i="0" u="none" strike="noStrike" baseline="0" dirty="0">
                <a:latin typeface="Arial" panose="020B0604020202020204" pitchFamily="34" charset="0"/>
              </a:rPr>
              <a:t>Is it easier to open a virtual door by clicking on the handle or selecting the ‘open’ icon from a tools palette?</a:t>
            </a:r>
          </a:p>
          <a:p>
            <a:pPr marL="361950" indent="-361950"/>
            <a:r>
              <a:rPr lang="en-US" sz="1800" b="0" i="0" u="none" strike="noStrike" baseline="0" dirty="0">
                <a:latin typeface="Arial" panose="020B0604020202020204" pitchFamily="34" charset="0"/>
              </a:rPr>
              <a:t>Underlying issues were the focus on speed and ease of operation. </a:t>
            </a:r>
          </a:p>
          <a:p>
            <a:pPr marL="361950" indent="-361950"/>
            <a:r>
              <a:rPr lang="en-US" sz="1800" b="0" i="0" u="none" strike="noStrike" baseline="0" dirty="0">
                <a:latin typeface="Arial" panose="020B0604020202020204" pitchFamily="34" charset="0"/>
              </a:rPr>
              <a:t>This illustrates the link between analysis and evaluation – in this case, it had been identified that these qualities were crucial for the acceptability of the virtual learning environment. </a:t>
            </a:r>
          </a:p>
          <a:p>
            <a:pPr marL="361950" indent="-361950"/>
            <a:r>
              <a:rPr lang="en-US" sz="1800" b="0" i="0" u="none" strike="noStrike" baseline="0" dirty="0">
                <a:latin typeface="Arial" panose="020B0604020202020204" pitchFamily="34" charset="0"/>
              </a:rPr>
              <a:t>With questions such as these, we are likely to need quantitative (numerical) data to support design choices.</a:t>
            </a:r>
          </a:p>
        </p:txBody>
      </p:sp>
    </p:spTree>
    <p:extLst>
      <p:ext uri="{BB962C8B-B14F-4D97-AF65-F5344CB8AC3E}">
        <p14:creationId xmlns:p14="http://schemas.microsoft.com/office/powerpoint/2010/main" val="181757490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382377"/>
            <a:ext cx="7886700" cy="515938"/>
          </a:xfrm>
        </p:spPr>
        <p:txBody>
          <a:bodyPr/>
          <a:lstStyle/>
          <a:p>
            <a:r>
              <a:rPr lang="en-US" sz="3600" i="0" u="none" strike="noStrike" kern="1400" baseline="0" dirty="0">
                <a:latin typeface="Arial" panose="020B0604020202020204" pitchFamily="34" charset="0"/>
              </a:rPr>
              <a:t>Metrics and measures</a:t>
            </a:r>
          </a:p>
        </p:txBody>
      </p:sp>
      <p:pic>
        <p:nvPicPr>
          <p:cNvPr id="4" name="Picture 3"/>
          <p:cNvPicPr>
            <a:picLocks noChangeAspect="1"/>
          </p:cNvPicPr>
          <p:nvPr/>
        </p:nvPicPr>
        <p:blipFill>
          <a:blip r:embed="rId3"/>
          <a:stretch>
            <a:fillRect/>
          </a:stretch>
        </p:blipFill>
        <p:spPr>
          <a:xfrm>
            <a:off x="1262072" y="1123950"/>
            <a:ext cx="6619857" cy="4800599"/>
          </a:xfrm>
          <a:prstGeom prst="rect">
            <a:avLst/>
          </a:prstGeom>
        </p:spPr>
      </p:pic>
      <p:sp>
        <p:nvSpPr>
          <p:cNvPr id="5" name="TextBox 4">
            <a:extLst>
              <a:ext uri="{FF2B5EF4-FFF2-40B4-BE49-F238E27FC236}">
                <a16:creationId xmlns:a16="http://schemas.microsoft.com/office/drawing/2014/main" id="{A64130A4-4482-4EF7-BF75-F70F5043CDB6}"/>
              </a:ext>
            </a:extLst>
          </p:cNvPr>
          <p:cNvSpPr txBox="1"/>
          <p:nvPr/>
        </p:nvSpPr>
        <p:spPr>
          <a:xfrm>
            <a:off x="1019175" y="6058904"/>
            <a:ext cx="7766050" cy="214896"/>
          </a:xfrm>
          <a:prstGeom prst="rect">
            <a:avLst/>
          </a:prstGeom>
          <a:noFill/>
        </p:spPr>
        <p:txBody>
          <a:bodyPr wrap="square">
            <a:spAutoFit/>
          </a:bodyPr>
          <a:lstStyle/>
          <a:p>
            <a:pPr>
              <a:defRPr/>
            </a:pPr>
            <a:r>
              <a:rPr lang="en-US" sz="800" i="1" dirty="0">
                <a:latin typeface="+mj-lt"/>
              </a:rPr>
              <a:t>Source</a:t>
            </a:r>
            <a:r>
              <a:rPr lang="en-US" sz="800" dirty="0">
                <a:latin typeface="+mj-lt"/>
              </a:rPr>
              <a:t>: ISO 9241-11:1998 Ergonomic requirements for office work with visual display terminals (VDTs), extract of Table B.2</a:t>
            </a:r>
            <a:endParaRPr lang="en-IN" sz="800" dirty="0">
              <a:latin typeface="+mj-lt"/>
            </a:endParaRPr>
          </a:p>
        </p:txBody>
      </p:sp>
    </p:spTree>
    <p:extLst>
      <p:ext uri="{BB962C8B-B14F-4D97-AF65-F5344CB8AC3E}">
        <p14:creationId xmlns:p14="http://schemas.microsoft.com/office/powerpoint/2010/main" val="2654976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275169"/>
            <a:ext cx="7886700" cy="716487"/>
          </a:xfrm>
        </p:spPr>
        <p:txBody>
          <a:bodyPr/>
          <a:lstStyle/>
          <a:p>
            <a:r>
              <a:rPr lang="en-US" sz="3600" b="1" i="0" u="none" strike="noStrike" kern="1400" baseline="0" dirty="0">
                <a:latin typeface="Arial" panose="020B0604020202020204" pitchFamily="34" charset="0"/>
              </a:rPr>
              <a:t>Metrics and measures (1 of 2)</a:t>
            </a:r>
          </a:p>
        </p:txBody>
      </p:sp>
      <p:sp>
        <p:nvSpPr>
          <p:cNvPr id="3" name="Text Placeholder 2"/>
          <p:cNvSpPr>
            <a:spLocks noGrp="1"/>
          </p:cNvSpPr>
          <p:nvPr>
            <p:ph type="body" idx="4294967295"/>
          </p:nvPr>
        </p:nvSpPr>
        <p:spPr>
          <a:xfrm>
            <a:off x="657225" y="1435100"/>
            <a:ext cx="7886700" cy="4781550"/>
          </a:xfrm>
        </p:spPr>
        <p:txBody>
          <a:bodyPr>
            <a:noAutofit/>
          </a:bodyPr>
          <a:lstStyle/>
          <a:p>
            <a:pPr marL="361950" indent="-361950"/>
            <a:r>
              <a:rPr lang="en-US" sz="1600" b="0" i="0" u="none" strike="noStrike" baseline="0" dirty="0">
                <a:latin typeface="Arial" panose="020B0604020202020204" pitchFamily="34" charset="0"/>
              </a:rPr>
              <a:t>In most of these, there is a task – something the participant needs to get done – and it is reasonably straightforward to decide whether the task has been achieved successfully or not. </a:t>
            </a:r>
          </a:p>
          <a:p>
            <a:pPr marL="361950" indent="-361950"/>
            <a:r>
              <a:rPr lang="en-US" sz="1600" b="0" i="0" u="none" strike="noStrike" baseline="0" dirty="0">
                <a:latin typeface="Arial" panose="020B0604020202020204" pitchFamily="34" charset="0"/>
              </a:rPr>
              <a:t>There is one major difficulty: deciding the acceptable figure for, say, the percentage of tasks successfully completed. Is this 95 per cent, 80 per cent or 50 per cent? </a:t>
            </a:r>
          </a:p>
          <a:p>
            <a:pPr marL="361950" indent="-361950"/>
            <a:r>
              <a:rPr lang="en-US" sz="1600" b="0" i="0" u="none" strike="noStrike" baseline="0" dirty="0">
                <a:latin typeface="Arial" panose="020B0604020202020204" pitchFamily="34" charset="0"/>
              </a:rPr>
              <a:t>In some (rare) cases, clients may set this figure. </a:t>
            </a:r>
          </a:p>
          <a:p>
            <a:pPr marL="361950" indent="-361950"/>
            <a:r>
              <a:rPr lang="en-US" sz="1600" b="0" i="0" u="none" strike="noStrike" baseline="0" dirty="0">
                <a:latin typeface="Arial" panose="020B0604020202020204" pitchFamily="34" charset="0"/>
              </a:rPr>
              <a:t>Otherwise, a baseline may be available from comparative testing against an alternative design, a previous version, a rival product or the current manual version of a process to be computerized. </a:t>
            </a:r>
          </a:p>
          <a:p>
            <a:pPr marL="361950" indent="-361950"/>
            <a:r>
              <a:rPr lang="en-US" sz="1600" b="0" i="0" u="none" strike="noStrike" baseline="0" dirty="0">
                <a:latin typeface="Arial" panose="020B0604020202020204" pitchFamily="34" charset="0"/>
              </a:rPr>
              <a:t>But the evaluation team still has to determine whether a metric is relevant. </a:t>
            </a:r>
          </a:p>
          <a:p>
            <a:pPr marL="361950" indent="-361950"/>
            <a:r>
              <a:rPr lang="en-US" sz="1600" b="0" i="0" u="none" strike="noStrike" baseline="0" dirty="0">
                <a:latin typeface="Arial" panose="020B0604020202020204" pitchFamily="34" charset="0"/>
              </a:rPr>
              <a:t>For example, in a complex computer-aided design system, one would not expect most functions to be used perfectly at the first attempt. </a:t>
            </a:r>
          </a:p>
          <a:p>
            <a:pPr marL="361950" indent="-361950"/>
            <a:r>
              <a:rPr lang="en-US" sz="1600" b="0" i="0" u="none" strike="noStrike" baseline="0" dirty="0">
                <a:latin typeface="Arial" panose="020B0604020202020204" pitchFamily="34" charset="0"/>
              </a:rPr>
              <a:t>And would it really be meaningful if design engineers using one design were on average two seconds quicker in completing a complex diagram than those using a competing design? </a:t>
            </a:r>
          </a:p>
          <a:p>
            <a:pPr marL="361950" indent="-361950"/>
            <a:r>
              <a:rPr lang="en-US" sz="1600" b="0" i="0" u="none" strike="noStrike" baseline="0" dirty="0">
                <a:latin typeface="Arial" panose="020B0604020202020204" pitchFamily="34" charset="0"/>
              </a:rPr>
              <a:t>By contrast, speed of keying characters may be crucial to the success of a mobile phone. </a:t>
            </a:r>
          </a:p>
        </p:txBody>
      </p:sp>
    </p:spTree>
    <p:extLst>
      <p:ext uri="{BB962C8B-B14F-4D97-AF65-F5344CB8AC3E}">
        <p14:creationId xmlns:p14="http://schemas.microsoft.com/office/powerpoint/2010/main" val="16927013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322263"/>
            <a:ext cx="7886700" cy="630238"/>
          </a:xfrm>
        </p:spPr>
        <p:txBody>
          <a:bodyPr/>
          <a:lstStyle/>
          <a:p>
            <a:r>
              <a:rPr lang="en-US" sz="3600" b="1" i="0" u="none" strike="noStrike" kern="1400" baseline="0" dirty="0">
                <a:latin typeface="Arial" panose="020B0604020202020204" pitchFamily="34" charset="0"/>
              </a:rPr>
              <a:t>Introduction</a:t>
            </a:r>
          </a:p>
        </p:txBody>
      </p:sp>
      <p:sp>
        <p:nvSpPr>
          <p:cNvPr id="3" name="Text Placeholder 2"/>
          <p:cNvSpPr>
            <a:spLocks noGrp="1"/>
          </p:cNvSpPr>
          <p:nvPr>
            <p:ph type="body" idx="4294967295"/>
          </p:nvPr>
        </p:nvSpPr>
        <p:spPr>
          <a:xfrm>
            <a:off x="657225" y="1424121"/>
            <a:ext cx="7886700" cy="4628334"/>
          </a:xfrm>
        </p:spPr>
        <p:txBody>
          <a:bodyPr>
            <a:noAutofit/>
          </a:bodyPr>
          <a:lstStyle/>
          <a:p>
            <a:pPr marL="357188" indent="-357188"/>
            <a:r>
              <a:rPr lang="en-US" sz="1800" b="0" i="0" u="none" strike="noStrike" baseline="0" dirty="0">
                <a:latin typeface="Arial" panose="020B0604020202020204" pitchFamily="34" charset="0"/>
              </a:rPr>
              <a:t>The techniques in this chapter will allow you to evaluate many types of product, system or service. </a:t>
            </a:r>
          </a:p>
          <a:p>
            <a:pPr marL="357188" indent="-357188"/>
            <a:r>
              <a:rPr lang="en-US" sz="1800" b="0" i="0" u="none" strike="noStrike" baseline="0" dirty="0">
                <a:latin typeface="Arial" panose="020B0604020202020204" pitchFamily="34" charset="0"/>
              </a:rPr>
              <a:t>Evaluation of different types of system, or evaluation in different contexts, may offer particular challenges. </a:t>
            </a:r>
          </a:p>
          <a:p>
            <a:pPr marL="357188" indent="-357188"/>
            <a:r>
              <a:rPr lang="en-US" sz="1800" b="0" i="0" u="none" strike="noStrike" baseline="0" dirty="0">
                <a:latin typeface="Arial" panose="020B0604020202020204" pitchFamily="34" charset="0"/>
              </a:rPr>
              <a:t>For example, evaluating mobile devices, or services delivered by a mobile device, can be difficult to undertake and evaluation of interaction with wearable devices offer their own challenges.</a:t>
            </a:r>
          </a:p>
          <a:p>
            <a:pPr marL="357188" indent="-357188"/>
            <a:r>
              <a:rPr lang="en-US" sz="1800" b="0" i="0" u="none" strike="noStrike" baseline="0" dirty="0">
                <a:latin typeface="Arial" panose="020B0604020202020204" pitchFamily="34" charset="0"/>
              </a:rPr>
              <a:t>Evaluation is closely tied to the other key activities of UX design; understanding, design and envisionment. </a:t>
            </a:r>
          </a:p>
          <a:p>
            <a:pPr marL="357188" indent="-357188"/>
            <a:r>
              <a:rPr lang="en-US" sz="1800" b="0" i="0" u="none" strike="noStrike" baseline="0" dirty="0">
                <a:latin typeface="Arial" panose="020B0604020202020204" pitchFamily="34" charset="0"/>
              </a:rPr>
              <a:t>In particular, many of the techniques discussed in Chapter 7 on understanding are applicable to evaluation. </a:t>
            </a:r>
          </a:p>
          <a:p>
            <a:pPr marL="357188" indent="-357188"/>
            <a:r>
              <a:rPr lang="en-US" sz="1800" b="0" i="0" u="none" strike="noStrike" baseline="0" dirty="0">
                <a:latin typeface="Arial" panose="020B0604020202020204" pitchFamily="34" charset="0"/>
              </a:rPr>
              <a:t>Evaluation is also critically dependent on the form of envisionment used to represent the system. You will only be able to evaluate features that are represented in a form appropriate for the type of evaluation. </a:t>
            </a:r>
          </a:p>
          <a:p>
            <a:pPr marL="357188" indent="-357188"/>
            <a:r>
              <a:rPr lang="en-US" sz="1800" b="0" i="0" u="none" strike="noStrike" baseline="0" dirty="0">
                <a:latin typeface="Arial" panose="020B0604020202020204" pitchFamily="34" charset="0"/>
              </a:rPr>
              <a:t>There are also issues concerning who is involved in the evaluation.</a:t>
            </a:r>
          </a:p>
        </p:txBody>
      </p:sp>
    </p:spTree>
    <p:extLst>
      <p:ext uri="{BB962C8B-B14F-4D97-AF65-F5344CB8AC3E}">
        <p14:creationId xmlns:p14="http://schemas.microsoft.com/office/powerpoint/2010/main" val="114041710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274638"/>
            <a:ext cx="7886700" cy="725488"/>
          </a:xfrm>
        </p:spPr>
        <p:txBody>
          <a:bodyPr/>
          <a:lstStyle/>
          <a:p>
            <a:r>
              <a:rPr lang="en-US" sz="3600" b="1" kern="1400" dirty="0">
                <a:latin typeface="Arial" panose="020B0604020202020204" pitchFamily="34" charset="0"/>
              </a:rPr>
              <a:t>Metrics and measures (2 of 2)</a:t>
            </a:r>
            <a:endParaRPr lang="en-US" sz="3600" b="1" i="0" u="none" strike="noStrike" kern="1400" baseline="0" dirty="0">
              <a:latin typeface="Arial" panose="020B0604020202020204" pitchFamily="34" charset="0"/>
            </a:endParaRPr>
          </a:p>
        </p:txBody>
      </p:sp>
      <p:sp>
        <p:nvSpPr>
          <p:cNvPr id="3" name="Text Placeholder 2"/>
          <p:cNvSpPr>
            <a:spLocks noGrp="1"/>
          </p:cNvSpPr>
          <p:nvPr>
            <p:ph type="body" idx="4294967295"/>
          </p:nvPr>
        </p:nvSpPr>
        <p:spPr>
          <a:xfrm>
            <a:off x="650875" y="1416050"/>
            <a:ext cx="7886700" cy="4351338"/>
          </a:xfrm>
        </p:spPr>
        <p:txBody>
          <a:bodyPr/>
          <a:lstStyle/>
          <a:p>
            <a:pPr marL="361950" indent="-361950"/>
            <a:r>
              <a:rPr lang="en-US" b="0" i="0" u="none" strike="noStrike" baseline="0" dirty="0">
                <a:latin typeface="Arial" panose="020B0604020202020204" pitchFamily="34" charset="0"/>
              </a:rPr>
              <a:t>There are three things to keep in mind when deciding metrics:</a:t>
            </a:r>
          </a:p>
          <a:p>
            <a:pPr marL="808038" lvl="1" indent="-433388">
              <a:buFont typeface="Arial" panose="020B0604020202020204" pitchFamily="34" charset="0"/>
              <a:buChar char="‒"/>
            </a:pPr>
            <a:r>
              <a:rPr lang="en-US" sz="2000" b="0" i="0" u="none" strike="noStrike" baseline="0" dirty="0">
                <a:latin typeface="Arial" panose="020B0604020202020204" pitchFamily="34" charset="0"/>
              </a:rPr>
              <a:t>Just because something can be measured, it doesn’t mean it should be.</a:t>
            </a:r>
          </a:p>
          <a:p>
            <a:pPr marL="808038" lvl="1" indent="-433388">
              <a:buFont typeface="Arial" panose="020B0604020202020204" pitchFamily="34" charset="0"/>
              <a:buChar char="‒"/>
            </a:pPr>
            <a:r>
              <a:rPr lang="en-US" sz="2000" b="0" i="0" u="none" strike="noStrike" baseline="0" dirty="0">
                <a:latin typeface="Arial" panose="020B0604020202020204" pitchFamily="34" charset="0"/>
              </a:rPr>
              <a:t>Always refer back to the overall purpose and context of use of the technology.</a:t>
            </a:r>
          </a:p>
          <a:p>
            <a:pPr marL="808038" lvl="1" indent="-433388">
              <a:buFont typeface="Arial" panose="020B0604020202020204" pitchFamily="34" charset="0"/>
              <a:buChar char="‒"/>
            </a:pPr>
            <a:r>
              <a:rPr lang="en-US" sz="2000" b="0" i="0" u="none" strike="noStrike" baseline="0" dirty="0">
                <a:latin typeface="Arial" panose="020B0604020202020204" pitchFamily="34" charset="0"/>
              </a:rPr>
              <a:t>Consider the usefulness of the data you are likely to obtain against the resources it will take to test against the metrics.</a:t>
            </a:r>
          </a:p>
          <a:p>
            <a:pPr marL="361950" indent="-361950"/>
            <a:r>
              <a:rPr lang="en-US" b="0" i="0" u="none" strike="noStrike" baseline="0" dirty="0">
                <a:latin typeface="Arial" panose="020B0604020202020204" pitchFamily="34" charset="0"/>
              </a:rPr>
              <a:t>The last point is particularly important in practice.</a:t>
            </a:r>
          </a:p>
        </p:txBody>
      </p:sp>
    </p:spTree>
    <p:extLst>
      <p:ext uri="{BB962C8B-B14F-4D97-AF65-F5344CB8AC3E}">
        <p14:creationId xmlns:p14="http://schemas.microsoft.com/office/powerpoint/2010/main" val="151640672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307136"/>
            <a:ext cx="7886700" cy="668338"/>
          </a:xfrm>
        </p:spPr>
        <p:txBody>
          <a:bodyPr/>
          <a:lstStyle/>
          <a:p>
            <a:r>
              <a:rPr lang="en-US" sz="3600" b="1" i="0" u="none" strike="noStrike" kern="1400" baseline="0" dirty="0">
                <a:latin typeface="Arial" panose="020B0604020202020204" pitchFamily="34" charset="0"/>
              </a:rPr>
              <a:t>People (1 of 4)</a:t>
            </a:r>
          </a:p>
        </p:txBody>
      </p:sp>
      <p:sp>
        <p:nvSpPr>
          <p:cNvPr id="3" name="Text Placeholder 2"/>
          <p:cNvSpPr>
            <a:spLocks noGrp="1"/>
          </p:cNvSpPr>
          <p:nvPr>
            <p:ph type="body" idx="4294967295"/>
          </p:nvPr>
        </p:nvSpPr>
        <p:spPr>
          <a:xfrm>
            <a:off x="657225" y="1435099"/>
            <a:ext cx="7886700" cy="4537075"/>
          </a:xfrm>
        </p:spPr>
        <p:txBody>
          <a:bodyPr>
            <a:noAutofit/>
          </a:bodyPr>
          <a:lstStyle/>
          <a:p>
            <a:pPr marL="361950" indent="-361950"/>
            <a:r>
              <a:rPr lang="en-US" sz="1800" b="0" i="0" u="none" strike="noStrike" baseline="0" dirty="0">
                <a:latin typeface="Arial" panose="020B0604020202020204" pitchFamily="34" charset="0"/>
              </a:rPr>
              <a:t>The most important people in evaluation are the people who will use the system. </a:t>
            </a:r>
          </a:p>
          <a:p>
            <a:pPr marL="361950" indent="-361950"/>
            <a:r>
              <a:rPr lang="en-US" sz="1800" b="0" i="0" u="none" strike="noStrike" baseline="0" dirty="0">
                <a:latin typeface="Arial" panose="020B0604020202020204" pitchFamily="34" charset="0"/>
              </a:rPr>
              <a:t>Analysis work should have identified the characteristics of these people and represented these in the form of personas. </a:t>
            </a:r>
          </a:p>
          <a:p>
            <a:pPr marL="361950" indent="-361950"/>
            <a:r>
              <a:rPr lang="en-US" sz="1800" b="0" i="0" u="none" strike="noStrike" baseline="0" dirty="0">
                <a:latin typeface="Arial" panose="020B0604020202020204" pitchFamily="34" charset="0"/>
              </a:rPr>
              <a:t>Relevant data can include knowledge of the activities the technology is intended to support, skills relating to input and output devices, experience, education, training and physical and cognitive capabilities.</a:t>
            </a:r>
          </a:p>
          <a:p>
            <a:pPr marL="361950" indent="-361950"/>
            <a:r>
              <a:rPr lang="en-US" sz="1800" b="0" i="0" u="none" strike="noStrike" baseline="0" dirty="0">
                <a:latin typeface="Arial" panose="020B0604020202020204" pitchFamily="34" charset="0"/>
              </a:rPr>
              <a:t>You need to recruit at least three and preferably five people to participate in tests.</a:t>
            </a:r>
          </a:p>
          <a:p>
            <a:pPr marL="361950" indent="-361950"/>
            <a:r>
              <a:rPr lang="en-US" sz="1800" b="0" i="0" u="none" strike="noStrike" baseline="0" dirty="0">
                <a:latin typeface="Arial" panose="020B0604020202020204" pitchFamily="34" charset="0"/>
              </a:rPr>
              <a:t>Nielsen’s recommended sample of 3–5 participants has been accepted wisdom in usability practice for over a decade. </a:t>
            </a:r>
          </a:p>
          <a:p>
            <a:pPr marL="361950" indent="-361950"/>
            <a:r>
              <a:rPr lang="en-US" sz="1800" b="0" i="0" u="none" strike="noStrike" baseline="0" dirty="0">
                <a:latin typeface="Arial" panose="020B0604020202020204" pitchFamily="34" charset="0"/>
              </a:rPr>
              <a:t>However, some practitioners and researchers advise that this is too few. </a:t>
            </a:r>
          </a:p>
          <a:p>
            <a:pPr marL="361950" indent="-361950"/>
            <a:r>
              <a:rPr lang="en-US" sz="1800" b="0" i="0" u="none" strike="noStrike" baseline="0" dirty="0">
                <a:latin typeface="Arial" panose="020B0604020202020204" pitchFamily="34" charset="0"/>
              </a:rPr>
              <a:t>We consider that in many real-world situations, obtaining even 3–5 people is difficult, so we continue to recommend small test numbers as part of a pragmatic evaluation strategy.</a:t>
            </a:r>
          </a:p>
        </p:txBody>
      </p:sp>
    </p:spTree>
    <p:extLst>
      <p:ext uri="{BB962C8B-B14F-4D97-AF65-F5344CB8AC3E}">
        <p14:creationId xmlns:p14="http://schemas.microsoft.com/office/powerpoint/2010/main" val="62095802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322263"/>
            <a:ext cx="7886700" cy="630238"/>
          </a:xfrm>
        </p:spPr>
        <p:txBody>
          <a:bodyPr/>
          <a:lstStyle/>
          <a:p>
            <a:r>
              <a:rPr lang="en-US" sz="3600" b="1" i="0" u="none" strike="noStrike" kern="1400" baseline="0" dirty="0">
                <a:latin typeface="Arial" panose="020B0604020202020204" pitchFamily="34" charset="0"/>
              </a:rPr>
              <a:t>Evaluating engagement</a:t>
            </a:r>
          </a:p>
        </p:txBody>
      </p:sp>
      <p:sp>
        <p:nvSpPr>
          <p:cNvPr id="3" name="Text Placeholder 2"/>
          <p:cNvSpPr>
            <a:spLocks noGrp="1"/>
          </p:cNvSpPr>
          <p:nvPr>
            <p:ph type="body" idx="4294967295"/>
          </p:nvPr>
        </p:nvSpPr>
        <p:spPr>
          <a:xfrm>
            <a:off x="657225" y="1435099"/>
            <a:ext cx="7886700" cy="4994275"/>
          </a:xfrm>
        </p:spPr>
        <p:txBody>
          <a:bodyPr>
            <a:noAutofit/>
          </a:bodyPr>
          <a:lstStyle/>
          <a:p>
            <a:pPr marL="361950" indent="-361950"/>
            <a:r>
              <a:rPr lang="en-US" sz="1600" b="0" i="0" u="none" strike="noStrike" baseline="0" dirty="0">
                <a:latin typeface="Arial" panose="020B0604020202020204" pitchFamily="34" charset="0"/>
              </a:rPr>
              <a:t>Games and other applications designed for entertainment pose different questions for evaluation. </a:t>
            </a:r>
          </a:p>
          <a:p>
            <a:pPr marL="361950" indent="-361950"/>
            <a:r>
              <a:rPr lang="en-US" sz="1600" b="0" i="0" u="none" strike="noStrike" baseline="0" dirty="0">
                <a:latin typeface="Arial" panose="020B0604020202020204" pitchFamily="34" charset="0"/>
              </a:rPr>
              <a:t>While we may still want to evaluate whether the basic functions to move around a game environment, for example, are easy to learn, efficiency and effectiveness in a wider sense are much less relevant. </a:t>
            </a:r>
          </a:p>
          <a:p>
            <a:pPr marL="361950" indent="-361950"/>
            <a:r>
              <a:rPr lang="en-US" sz="1600" b="0" i="0" u="none" strike="noStrike" baseline="0" dirty="0">
                <a:latin typeface="Arial" panose="020B0604020202020204" pitchFamily="34" charset="0"/>
              </a:rPr>
              <a:t>The ‘purpose’ here is to enjoy the game and time to complete, for example, a particular level may sometimes be less important than experiencing the events that happen along the way. </a:t>
            </a:r>
          </a:p>
          <a:p>
            <a:pPr marL="361950" indent="-361950"/>
            <a:r>
              <a:rPr lang="en-US" sz="1600" b="0" i="0" u="none" strike="noStrike" baseline="0" dirty="0">
                <a:latin typeface="Arial" panose="020B0604020202020204" pitchFamily="34" charset="0"/>
              </a:rPr>
              <a:t>Similarly, multimedia applications are often directed at intriguing users or evoking emotional responses rather than having the achievement of particular tasks in a limited period of time. </a:t>
            </a:r>
          </a:p>
          <a:p>
            <a:pPr marL="361950" indent="-361950"/>
            <a:r>
              <a:rPr lang="en-US" sz="1600" b="0" i="0" u="none" strike="noStrike" baseline="0" dirty="0">
                <a:latin typeface="Arial" panose="020B0604020202020204" pitchFamily="34" charset="0"/>
              </a:rPr>
              <a:t>In contexts of this type, evaluation centres on probing user experience through interviews or questionnaires. </a:t>
            </a:r>
          </a:p>
          <a:p>
            <a:pPr marL="361950" indent="-361950"/>
            <a:r>
              <a:rPr lang="en-US" sz="1600" b="0" i="0" u="none" strike="noStrike" baseline="0" dirty="0">
                <a:latin typeface="Arial" panose="020B0604020202020204" pitchFamily="34" charset="0"/>
              </a:rPr>
              <a:t>Read and MacFarlane (2000), for example, used a rating scale presented as a ‘smiley face vertical fun meter’ when working with children to evaluate novel interfaces. </a:t>
            </a:r>
          </a:p>
          <a:p>
            <a:pPr marL="361950" indent="-361950"/>
            <a:r>
              <a:rPr lang="en-US" sz="1600" b="0" i="0" u="none" strike="noStrike" baseline="0" dirty="0">
                <a:latin typeface="Arial" panose="020B0604020202020204" pitchFamily="34" charset="0"/>
              </a:rPr>
              <a:t>Other measures which can be considered are observational: the user’s posture or facial expression, for instance, may be an indicator of engagement in the experience.</a:t>
            </a:r>
          </a:p>
        </p:txBody>
      </p:sp>
    </p:spTree>
    <p:extLst>
      <p:ext uri="{BB962C8B-B14F-4D97-AF65-F5344CB8AC3E}">
        <p14:creationId xmlns:p14="http://schemas.microsoft.com/office/powerpoint/2010/main" val="181850220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316661"/>
            <a:ext cx="7886700" cy="630238"/>
          </a:xfrm>
        </p:spPr>
        <p:txBody>
          <a:bodyPr/>
          <a:lstStyle/>
          <a:p>
            <a:r>
              <a:rPr lang="en-US" sz="3600" b="1" kern="1400" dirty="0">
                <a:latin typeface="Arial" panose="020B0604020202020204" pitchFamily="34" charset="0"/>
              </a:rPr>
              <a:t>People (2 of 4)</a:t>
            </a:r>
            <a:endParaRPr lang="en-US" sz="3600" b="1" i="0" u="none" strike="noStrike" kern="1400" baseline="0" dirty="0">
              <a:latin typeface="Arial" panose="020B0604020202020204" pitchFamily="34" charset="0"/>
            </a:endParaRPr>
          </a:p>
        </p:txBody>
      </p:sp>
      <p:sp>
        <p:nvSpPr>
          <p:cNvPr id="3" name="Text Placeholder 2"/>
          <p:cNvSpPr>
            <a:spLocks noGrp="1"/>
          </p:cNvSpPr>
          <p:nvPr>
            <p:ph type="body" idx="4294967295"/>
          </p:nvPr>
        </p:nvSpPr>
        <p:spPr>
          <a:xfrm>
            <a:off x="657225" y="1435100"/>
            <a:ext cx="7886700" cy="4584700"/>
          </a:xfrm>
        </p:spPr>
        <p:txBody>
          <a:bodyPr>
            <a:noAutofit/>
          </a:bodyPr>
          <a:lstStyle/>
          <a:p>
            <a:pPr marL="361950" indent="-361950"/>
            <a:r>
              <a:rPr lang="en-US" sz="1600" b="0" i="0" u="none" strike="noStrike" baseline="0" dirty="0">
                <a:latin typeface="Arial" panose="020B0604020202020204" pitchFamily="34" charset="0"/>
              </a:rPr>
              <a:t>However, testing such a small number makes sense only if you have a relatively homogeneous group to design for – for example, experienced managers who use a customer database system or computer games players aged between 16 and 25. </a:t>
            </a:r>
          </a:p>
          <a:p>
            <a:pPr marL="361950" indent="-361950"/>
            <a:r>
              <a:rPr lang="en-US" sz="1600" b="0" i="0" u="none" strike="noStrike" baseline="0" dirty="0">
                <a:latin typeface="Arial" panose="020B0604020202020204" pitchFamily="34" charset="0"/>
              </a:rPr>
              <a:t>If you have a heterogeneous set of customers that your design is aimed at, then you will need to run 3–5 people from each group through your tests. </a:t>
            </a:r>
          </a:p>
          <a:p>
            <a:pPr marL="361950" indent="-361950"/>
            <a:r>
              <a:rPr lang="en-US" sz="1600" b="0" i="0" u="none" strike="noStrike" baseline="0" dirty="0">
                <a:latin typeface="Arial" panose="020B0604020202020204" pitchFamily="34" charset="0"/>
              </a:rPr>
              <a:t>If your product is to be demonstrated by sales and marketing personnel, it is useful to involve them. </a:t>
            </a:r>
          </a:p>
          <a:p>
            <a:pPr marL="361950" indent="-361950"/>
            <a:r>
              <a:rPr lang="en-US" sz="1600" b="0" i="0" u="none" strike="noStrike" baseline="0" dirty="0">
                <a:latin typeface="Arial" panose="020B0604020202020204" pitchFamily="34" charset="0"/>
              </a:rPr>
              <a:t>Finding representative participants should be straightforward if you are developing an in-house application. </a:t>
            </a:r>
          </a:p>
          <a:p>
            <a:pPr marL="361950" indent="-361950"/>
            <a:r>
              <a:rPr lang="en-US" sz="1600" b="0" i="0" u="none" strike="noStrike" baseline="0" dirty="0">
                <a:latin typeface="Arial" panose="020B0604020202020204" pitchFamily="34" charset="0"/>
              </a:rPr>
              <a:t>Otherwise, participants can be found through focus groups established for marketing purposes or, if necessary, through advertising. </a:t>
            </a:r>
          </a:p>
          <a:p>
            <a:pPr marL="361950" indent="-361950"/>
            <a:r>
              <a:rPr lang="en-US" sz="1600" b="0" i="0" u="none" strike="noStrike" baseline="0" dirty="0">
                <a:latin typeface="Arial" panose="020B0604020202020204" pitchFamily="34" charset="0"/>
              </a:rPr>
              <a:t>Students are often readily available but remember that they are only representative of a particular segment of the population. </a:t>
            </a:r>
          </a:p>
          <a:p>
            <a:pPr marL="361950" indent="-361950"/>
            <a:r>
              <a:rPr lang="en-US" sz="1600" b="0" i="0" u="none" strike="noStrike" baseline="0" dirty="0">
                <a:latin typeface="Arial" panose="020B0604020202020204" pitchFamily="34" charset="0"/>
              </a:rPr>
              <a:t>If you have the resources, payment can help recruitment. Inevitably, your sample will be biased towards cooperative people with some sort of interest in technology, so bear this in mind when interpreting your results.</a:t>
            </a:r>
          </a:p>
        </p:txBody>
      </p:sp>
    </p:spTree>
    <p:extLst>
      <p:ext uri="{BB962C8B-B14F-4D97-AF65-F5344CB8AC3E}">
        <p14:creationId xmlns:p14="http://schemas.microsoft.com/office/powerpoint/2010/main" val="57936255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303213"/>
            <a:ext cx="7886700" cy="668338"/>
          </a:xfrm>
        </p:spPr>
        <p:txBody>
          <a:bodyPr/>
          <a:lstStyle/>
          <a:p>
            <a:r>
              <a:rPr lang="en-US" sz="3600" b="1" kern="1400" dirty="0">
                <a:latin typeface="Arial" panose="020B0604020202020204" pitchFamily="34" charset="0"/>
              </a:rPr>
              <a:t>People (3 of 4)</a:t>
            </a:r>
            <a:endParaRPr lang="en-US" sz="3600" b="0" i="0" u="none" strike="noStrike" kern="1400" baseline="0" dirty="0">
              <a:latin typeface="Arial" panose="020B0604020202020204" pitchFamily="34" charset="0"/>
            </a:endParaRPr>
          </a:p>
        </p:txBody>
      </p:sp>
      <p:sp>
        <p:nvSpPr>
          <p:cNvPr id="3" name="Text Placeholder 2"/>
          <p:cNvSpPr>
            <a:spLocks noGrp="1"/>
          </p:cNvSpPr>
          <p:nvPr>
            <p:ph type="body" idx="4294967295"/>
          </p:nvPr>
        </p:nvSpPr>
        <p:spPr>
          <a:xfrm>
            <a:off x="647700" y="1416050"/>
            <a:ext cx="7886700" cy="4819650"/>
          </a:xfrm>
        </p:spPr>
        <p:txBody>
          <a:bodyPr>
            <a:noAutofit/>
          </a:bodyPr>
          <a:lstStyle/>
          <a:p>
            <a:pPr marL="361950" indent="-361950"/>
            <a:r>
              <a:rPr lang="en-US" b="0" i="0" u="none" strike="noStrike" baseline="0" dirty="0">
                <a:latin typeface="Arial" panose="020B0604020202020204" pitchFamily="34" charset="0"/>
              </a:rPr>
              <a:t>If you cannot recruit any genuine participants – people who are really representative of the target customers – and you are the designer of the software, at least have someone else try to use it. </a:t>
            </a:r>
          </a:p>
          <a:p>
            <a:pPr marL="361950" indent="-361950"/>
            <a:r>
              <a:rPr lang="en-US" b="0" i="0" u="none" strike="noStrike" baseline="0" dirty="0">
                <a:latin typeface="Arial" panose="020B0604020202020204" pitchFamily="34" charset="0"/>
              </a:rPr>
              <a:t>This could be one of your colleagues, a friend, your mother or anyone you trust to give you a brutally honest reaction. </a:t>
            </a:r>
          </a:p>
          <a:p>
            <a:pPr marL="361950" indent="-361950"/>
            <a:r>
              <a:rPr lang="en-US" b="0" i="0" u="none" strike="noStrike" baseline="0" dirty="0">
                <a:latin typeface="Arial" panose="020B0604020202020204" pitchFamily="34" charset="0"/>
              </a:rPr>
              <a:t>Almost certainly, they will find some design flaws. </a:t>
            </a:r>
          </a:p>
          <a:p>
            <a:pPr marL="361950" indent="-361950"/>
            <a:r>
              <a:rPr lang="en-US" b="0" i="0" u="none" strike="noStrike" baseline="0" dirty="0">
                <a:latin typeface="Arial" panose="020B0604020202020204" pitchFamily="34" charset="0"/>
              </a:rPr>
              <a:t>The data you obtain will be limited but better than nothing. </a:t>
            </a:r>
          </a:p>
          <a:p>
            <a:pPr marL="361950" indent="-361950"/>
            <a:r>
              <a:rPr lang="en-US" b="0" i="0" u="none" strike="noStrike" baseline="0" dirty="0">
                <a:latin typeface="Arial" panose="020B0604020202020204" pitchFamily="34" charset="0"/>
              </a:rPr>
              <a:t>You will, however, have to be extremely careful as to how far you generalize from your findings.</a:t>
            </a:r>
          </a:p>
        </p:txBody>
      </p:sp>
    </p:spTree>
    <p:extLst>
      <p:ext uri="{BB962C8B-B14F-4D97-AF65-F5344CB8AC3E}">
        <p14:creationId xmlns:p14="http://schemas.microsoft.com/office/powerpoint/2010/main" val="655673615"/>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307952"/>
            <a:ext cx="7886700" cy="649288"/>
          </a:xfrm>
        </p:spPr>
        <p:txBody>
          <a:bodyPr/>
          <a:lstStyle/>
          <a:p>
            <a:r>
              <a:rPr lang="en-US" sz="3600" b="1" kern="1400" dirty="0">
                <a:latin typeface="Arial" panose="020B0604020202020204" pitchFamily="34" charset="0"/>
              </a:rPr>
              <a:t>People (4 of 4)</a:t>
            </a:r>
            <a:endParaRPr lang="en-US" sz="3600" b="0" i="0" u="none" strike="noStrike" kern="1400" baseline="0" dirty="0">
              <a:latin typeface="Arial" panose="020B0604020202020204" pitchFamily="34" charset="0"/>
            </a:endParaRPr>
          </a:p>
        </p:txBody>
      </p:sp>
      <p:sp>
        <p:nvSpPr>
          <p:cNvPr id="3" name="Text Placeholder 2"/>
          <p:cNvSpPr>
            <a:spLocks noGrp="1"/>
          </p:cNvSpPr>
          <p:nvPr>
            <p:ph type="body" idx="4294967295"/>
          </p:nvPr>
        </p:nvSpPr>
        <p:spPr>
          <a:xfrm>
            <a:off x="660400" y="1435100"/>
            <a:ext cx="7886700" cy="4351338"/>
          </a:xfrm>
        </p:spPr>
        <p:txBody>
          <a:bodyPr>
            <a:noAutofit/>
          </a:bodyPr>
          <a:lstStyle/>
          <a:p>
            <a:pPr marL="381000" indent="-381000"/>
            <a:r>
              <a:rPr lang="en-US" sz="1800" b="0" i="0" u="none" strike="noStrike" baseline="0" dirty="0">
                <a:latin typeface="Arial" panose="020B0604020202020204" pitchFamily="34" charset="0"/>
              </a:rPr>
              <a:t>Consider your own role and that of others in the evaluation team if you have one. </a:t>
            </a:r>
          </a:p>
          <a:p>
            <a:pPr marL="381000" indent="-381000"/>
            <a:r>
              <a:rPr lang="en-US" sz="1800" b="0" i="0" u="none" strike="noStrike" baseline="0" dirty="0">
                <a:latin typeface="Arial" panose="020B0604020202020204" pitchFamily="34" charset="0"/>
              </a:rPr>
              <a:t>You will need to set up the tests and collect data but how far will you become involved? </a:t>
            </a:r>
          </a:p>
          <a:p>
            <a:pPr marL="381000" indent="-381000"/>
            <a:r>
              <a:rPr lang="en-US" sz="1800" b="0" i="0" u="none" strike="noStrike" baseline="0" dirty="0">
                <a:latin typeface="Arial" panose="020B0604020202020204" pitchFamily="34" charset="0"/>
              </a:rPr>
              <a:t>Our recommended method for basic testing requires an evaluator to sit with each user and engage with them as they carry out the test tasks. </a:t>
            </a:r>
          </a:p>
          <a:p>
            <a:pPr marL="381000" indent="-381000"/>
            <a:r>
              <a:rPr lang="en-US" sz="1800" b="0" i="0" u="none" strike="noStrike" baseline="0" dirty="0">
                <a:latin typeface="Arial" panose="020B0604020202020204" pitchFamily="34" charset="0"/>
              </a:rPr>
              <a:t>We also suggest that for ethical reasons and in order to keep the tests running, you should provide help if the participant is becoming uncomfortable or completely stuck. </a:t>
            </a:r>
          </a:p>
          <a:p>
            <a:pPr marL="381000" indent="-381000"/>
            <a:r>
              <a:rPr lang="en-US" sz="1800" b="0" i="0" u="none" strike="noStrike" baseline="0" dirty="0">
                <a:latin typeface="Arial" panose="020B0604020202020204" pitchFamily="34" charset="0"/>
              </a:rPr>
              <a:t>The amount of help that is appropriate will depend on the type of application (e.g. for an information kiosk for public use, you might provide only very minimal help), the degree of completeness of the test application and, in particular, whether any help facilities have been implemented.</a:t>
            </a:r>
          </a:p>
        </p:txBody>
      </p:sp>
    </p:spTree>
    <p:extLst>
      <p:ext uri="{BB962C8B-B14F-4D97-AF65-F5344CB8AC3E}">
        <p14:creationId xmlns:p14="http://schemas.microsoft.com/office/powerpoint/2010/main" val="116785454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307931"/>
            <a:ext cx="7886700" cy="1182688"/>
          </a:xfrm>
        </p:spPr>
        <p:txBody>
          <a:bodyPr/>
          <a:lstStyle/>
          <a:p>
            <a:r>
              <a:rPr lang="en-US" sz="3600" b="1" i="0" u="none" strike="noStrike" kern="1400" baseline="0" dirty="0">
                <a:latin typeface="Arial" panose="020B0604020202020204" pitchFamily="34" charset="0"/>
              </a:rPr>
              <a:t>Physical and physiological measures (1</a:t>
            </a:r>
            <a:r>
              <a:rPr lang="en-US" sz="3600" b="1" i="0" u="none" strike="noStrike" kern="1400" dirty="0">
                <a:latin typeface="Arial" panose="020B0604020202020204" pitchFamily="34" charset="0"/>
              </a:rPr>
              <a:t> of 3</a:t>
            </a:r>
            <a:r>
              <a:rPr lang="en-US" sz="3600" b="1" i="0" u="none" strike="noStrike" kern="1400" baseline="0" dirty="0">
                <a:latin typeface="Arial" panose="020B0604020202020204" pitchFamily="34" charset="0"/>
              </a:rPr>
              <a:t>)</a:t>
            </a:r>
          </a:p>
        </p:txBody>
      </p:sp>
      <p:sp>
        <p:nvSpPr>
          <p:cNvPr id="3" name="Text Placeholder 2"/>
          <p:cNvSpPr>
            <a:spLocks noGrp="1"/>
          </p:cNvSpPr>
          <p:nvPr>
            <p:ph type="body" idx="4294967295"/>
          </p:nvPr>
        </p:nvSpPr>
        <p:spPr>
          <a:xfrm>
            <a:off x="660772" y="1537606"/>
            <a:ext cx="5484813" cy="3913413"/>
          </a:xfrm>
        </p:spPr>
        <p:txBody>
          <a:bodyPr>
            <a:noAutofit/>
          </a:bodyPr>
          <a:lstStyle/>
          <a:p>
            <a:pPr marL="357188" indent="-357188"/>
            <a:r>
              <a:rPr lang="en-US" sz="1400" b="0" i="0" u="none" strike="noStrike" baseline="0" dirty="0">
                <a:latin typeface="Arial" panose="020B0604020202020204" pitchFamily="34" charset="0"/>
              </a:rPr>
              <a:t>Eye-movement tracking (or ‘eye tracking’) can show participants’ changing focus on different areas of the screen. </a:t>
            </a:r>
          </a:p>
          <a:p>
            <a:pPr marL="357188" indent="-357188"/>
            <a:r>
              <a:rPr lang="en-US" sz="1400" b="0" i="0" u="none" strike="noStrike" baseline="0" dirty="0">
                <a:latin typeface="Arial" panose="020B0604020202020204" pitchFamily="34" charset="0"/>
              </a:rPr>
              <a:t>This can indicate which features of a user interface have attracted attention, and in which order, or capture larger-scale gaze patterns indicating how people move around the screen. </a:t>
            </a:r>
          </a:p>
          <a:p>
            <a:pPr marL="357188" indent="-357188"/>
            <a:r>
              <a:rPr lang="en-US" sz="1400" b="0" i="0" u="none" strike="noStrike" baseline="0" dirty="0">
                <a:latin typeface="Arial" panose="020B0604020202020204" pitchFamily="34" charset="0"/>
              </a:rPr>
              <a:t>Eye tracking is very popular with website designers as it can be used to highlight which parts of the page are most looked at, the so-called ‘hot spots’, and which are missed altogether. </a:t>
            </a:r>
          </a:p>
          <a:p>
            <a:pPr marL="357188" indent="-357188"/>
            <a:r>
              <a:rPr lang="en-US" sz="1400" b="0" i="0" u="none" strike="noStrike" baseline="0" dirty="0">
                <a:latin typeface="Arial" panose="020B0604020202020204" pitchFamily="34" charset="0"/>
              </a:rPr>
              <a:t>Eye-tracking software is readily available to provide maps of the screen. </a:t>
            </a:r>
          </a:p>
          <a:p>
            <a:pPr marL="357188" indent="-357188"/>
            <a:r>
              <a:rPr lang="en-US" sz="1400" b="0" i="0" u="none" strike="noStrike" baseline="0" dirty="0">
                <a:latin typeface="Arial" panose="020B0604020202020204" pitchFamily="34" charset="0"/>
              </a:rPr>
              <a:t>Some of it can also measure pupil dilation, which is taken as an indication of arousal. Your pupil dilates if you like what you see. </a:t>
            </a:r>
          </a:p>
          <a:p>
            <a:pPr marL="357188" indent="-357188"/>
            <a:r>
              <a:rPr lang="en-US" sz="1400" b="0" i="0" u="none" strike="noStrike" baseline="0" dirty="0">
                <a:latin typeface="Arial" panose="020B0604020202020204" pitchFamily="34" charset="0"/>
              </a:rPr>
              <a:t>Physiological techniques in evaluation rely on the fact that all our emotions – anxiety, pleasure, apprehension, delight, surprise and so on – generate physiological changes.</a:t>
            </a:r>
          </a:p>
        </p:txBody>
      </p:sp>
      <p:pic>
        <p:nvPicPr>
          <p:cNvPr id="4" name="Picture 3"/>
          <p:cNvPicPr>
            <a:picLocks noChangeAspect="1"/>
          </p:cNvPicPr>
          <p:nvPr/>
        </p:nvPicPr>
        <p:blipFill>
          <a:blip r:embed="rId3"/>
          <a:stretch>
            <a:fillRect/>
          </a:stretch>
        </p:blipFill>
        <p:spPr>
          <a:xfrm>
            <a:off x="6113835" y="2357844"/>
            <a:ext cx="2603984" cy="1767901"/>
          </a:xfrm>
          <a:prstGeom prst="rect">
            <a:avLst/>
          </a:prstGeom>
        </p:spPr>
      </p:pic>
    </p:spTree>
    <p:extLst>
      <p:ext uri="{BB962C8B-B14F-4D97-AF65-F5344CB8AC3E}">
        <p14:creationId xmlns:p14="http://schemas.microsoft.com/office/powerpoint/2010/main" val="130854656"/>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238807"/>
            <a:ext cx="7886700" cy="1325563"/>
          </a:xfrm>
        </p:spPr>
        <p:txBody>
          <a:bodyPr/>
          <a:lstStyle/>
          <a:p>
            <a:r>
              <a:rPr lang="en-US" sz="3600" b="1" i="0" u="none" strike="noStrike" kern="1400" baseline="0" dirty="0">
                <a:latin typeface="Arial" panose="020B0604020202020204" pitchFamily="34" charset="0"/>
              </a:rPr>
              <a:t>Physical and physiological measures (2 of 3)</a:t>
            </a:r>
          </a:p>
        </p:txBody>
      </p:sp>
      <p:sp>
        <p:nvSpPr>
          <p:cNvPr id="3" name="Text Placeholder 2"/>
          <p:cNvSpPr>
            <a:spLocks noGrp="1"/>
          </p:cNvSpPr>
          <p:nvPr>
            <p:ph type="body" idx="4294967295"/>
          </p:nvPr>
        </p:nvSpPr>
        <p:spPr>
          <a:xfrm>
            <a:off x="654777" y="1530617"/>
            <a:ext cx="7886700" cy="4351338"/>
          </a:xfrm>
        </p:spPr>
        <p:txBody>
          <a:bodyPr>
            <a:normAutofit fontScale="85000" lnSpcReduction="10000"/>
          </a:bodyPr>
          <a:lstStyle/>
          <a:p>
            <a:pPr marL="357188" indent="-357188">
              <a:lnSpc>
                <a:spcPct val="120000"/>
              </a:lnSpc>
            </a:pPr>
            <a:r>
              <a:rPr lang="en-US" b="0" i="0" u="none" strike="noStrike" baseline="0" dirty="0">
                <a:latin typeface="Arial" panose="020B0604020202020204" pitchFamily="34" charset="0"/>
              </a:rPr>
              <a:t>The most common measures are of changes in heart rate, the rate of respiration, skin temperature, blood volume, pulse and galvanic skin response (an indicator of the amount of perspiration). </a:t>
            </a:r>
          </a:p>
          <a:p>
            <a:pPr marL="357188" indent="-357188">
              <a:lnSpc>
                <a:spcPct val="120000"/>
              </a:lnSpc>
            </a:pPr>
            <a:r>
              <a:rPr lang="en-US" b="0" i="0" u="none" strike="noStrike" baseline="0" dirty="0">
                <a:latin typeface="Arial" panose="020B0604020202020204" pitchFamily="34" charset="0"/>
              </a:rPr>
              <a:t>All are indicators of changes in the overall level of arousal, which in turn may be evidence of an emotional reaction. </a:t>
            </a:r>
          </a:p>
          <a:p>
            <a:pPr marL="357188" indent="-357188">
              <a:lnSpc>
                <a:spcPct val="120000"/>
              </a:lnSpc>
            </a:pPr>
            <a:r>
              <a:rPr lang="en-US" b="0" i="0" u="none" strike="noStrike" baseline="0" dirty="0">
                <a:latin typeface="Arial" panose="020B0604020202020204" pitchFamily="34" charset="0"/>
              </a:rPr>
              <a:t>Sensors can be attached to the participant’s body (commonly the fingertips) and linked to software which converts the results to numerical and graphical formats for analysis. </a:t>
            </a:r>
          </a:p>
          <a:p>
            <a:pPr marL="357188" indent="-357188">
              <a:lnSpc>
                <a:spcPct val="120000"/>
              </a:lnSpc>
            </a:pPr>
            <a:r>
              <a:rPr lang="en-US" b="0" i="0" u="none" strike="noStrike" baseline="0" dirty="0">
                <a:latin typeface="Arial" panose="020B0604020202020204" pitchFamily="34" charset="0"/>
              </a:rPr>
              <a:t>But there are many unobtrusive methods too, such as pressure sensors in the steering wheel of a games interface or sensors that measure if the participant is on the edge of his/her seat.</a:t>
            </a:r>
          </a:p>
        </p:txBody>
      </p:sp>
    </p:spTree>
    <p:extLst>
      <p:ext uri="{BB962C8B-B14F-4D97-AF65-F5344CB8AC3E}">
        <p14:creationId xmlns:p14="http://schemas.microsoft.com/office/powerpoint/2010/main" val="250948864"/>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347849"/>
            <a:ext cx="7886700" cy="574176"/>
          </a:xfrm>
        </p:spPr>
        <p:txBody>
          <a:bodyPr/>
          <a:lstStyle/>
          <a:p>
            <a:r>
              <a:rPr lang="en-US" sz="3600" b="1" i="0" u="none" strike="noStrike" kern="1400" baseline="0" dirty="0">
                <a:latin typeface="Arial" panose="020B0604020202020204" pitchFamily="34" charset="0"/>
              </a:rPr>
              <a:t>Emotions</a:t>
            </a:r>
          </a:p>
        </p:txBody>
      </p:sp>
      <p:sp>
        <p:nvSpPr>
          <p:cNvPr id="3" name="Text Placeholder 2"/>
          <p:cNvSpPr>
            <a:spLocks noGrp="1"/>
          </p:cNvSpPr>
          <p:nvPr>
            <p:ph type="body" idx="4294967295"/>
          </p:nvPr>
        </p:nvSpPr>
        <p:spPr>
          <a:xfrm>
            <a:off x="656587" y="1435367"/>
            <a:ext cx="7886700" cy="4351338"/>
          </a:xfrm>
        </p:spPr>
        <p:txBody>
          <a:bodyPr>
            <a:noAutofit/>
          </a:bodyPr>
          <a:lstStyle/>
          <a:p>
            <a:pPr marL="357188" indent="-357188"/>
            <a:r>
              <a:rPr lang="en-US" sz="1800" b="0" i="0" u="none" strike="noStrike" baseline="0" dirty="0">
                <a:latin typeface="Arial" panose="020B0604020202020204" pitchFamily="34" charset="0"/>
              </a:rPr>
              <a:t>Which particular emotion is being evoked cannot be deduced from the level of arousal alone but must be inferred from other data such as facial expression, posture or direct questioning. </a:t>
            </a:r>
          </a:p>
          <a:p>
            <a:pPr marL="357188" indent="-357188"/>
            <a:r>
              <a:rPr lang="en-US" sz="1800" b="0" i="0" u="none" strike="noStrike" baseline="0" dirty="0">
                <a:latin typeface="Arial" panose="020B0604020202020204" pitchFamily="34" charset="0"/>
              </a:rPr>
              <a:t>Another current application is in the assessment of the degree of presence  – the sense of ‘being there’ evoked by virtual environments (see Figure 10.9).</a:t>
            </a:r>
          </a:p>
          <a:p>
            <a:pPr marL="357188" indent="-357188"/>
            <a:r>
              <a:rPr lang="en-US" sz="1800" b="0" i="0" u="none" strike="noStrike" baseline="0" dirty="0">
                <a:latin typeface="Arial" panose="020B0604020202020204" pitchFamily="34" charset="0"/>
              </a:rPr>
              <a:t>Typically, startling events or threatening features are produced in the environment and arousal levels measured as people encounter them. </a:t>
            </a:r>
          </a:p>
          <a:p>
            <a:pPr marL="357188" indent="-357188"/>
            <a:r>
              <a:rPr lang="en-US" sz="1800" b="0" i="0" u="none" strike="noStrike" baseline="0" dirty="0">
                <a:latin typeface="Arial" panose="020B0604020202020204" pitchFamily="34" charset="0"/>
              </a:rPr>
              <a:t>Researchers at University College London and the University of North Carolina at Chapel Hill (Usoh </a:t>
            </a:r>
            <a:r>
              <a:rPr lang="en-US" sz="1800" b="0" i="1" u="none" strike="noStrike" baseline="0" dirty="0">
                <a:latin typeface="Arial" panose="020B0604020202020204" pitchFamily="34" charset="0"/>
              </a:rPr>
              <a:t>et al.</a:t>
            </a:r>
            <a:r>
              <a:rPr lang="en-US" sz="1800" b="0" i="0" u="none" strike="noStrike" baseline="0" dirty="0">
                <a:latin typeface="Arial" panose="020B0604020202020204" pitchFamily="34" charset="0"/>
              </a:rPr>
              <a:t>, 1999, 2000; Insko, 2001, 2003; Meehan, 2001) have conducted a series of experiments when measuring arousal as participants approach a ‘virtual precipice’. </a:t>
            </a:r>
          </a:p>
          <a:p>
            <a:pPr marL="357188" indent="-357188"/>
            <a:r>
              <a:rPr lang="en-US" sz="1800" b="0" i="0" u="none" strike="noStrike" baseline="0" dirty="0">
                <a:latin typeface="Arial" panose="020B0604020202020204" pitchFamily="34" charset="0"/>
              </a:rPr>
              <a:t>In these circumstances, changes in heart rate correlated most closely with self-reports of stress.</a:t>
            </a:r>
          </a:p>
        </p:txBody>
      </p:sp>
    </p:spTree>
    <p:extLst>
      <p:ext uri="{BB962C8B-B14F-4D97-AF65-F5344CB8AC3E}">
        <p14:creationId xmlns:p14="http://schemas.microsoft.com/office/powerpoint/2010/main" val="3967454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347479"/>
            <a:ext cx="7886700" cy="577950"/>
          </a:xfrm>
        </p:spPr>
        <p:txBody>
          <a:bodyPr/>
          <a:lstStyle/>
          <a:p>
            <a:r>
              <a:rPr lang="en-US" sz="3600" i="0" u="none" strike="noStrike" kern="1400" baseline="0" dirty="0">
                <a:latin typeface="Arial" panose="020B0604020202020204" pitchFamily="34" charset="0"/>
              </a:rPr>
              <a:t>Virtual reality cliff</a:t>
            </a:r>
          </a:p>
        </p:txBody>
      </p:sp>
      <p:pic>
        <p:nvPicPr>
          <p:cNvPr id="4" name="Picture 3"/>
          <p:cNvPicPr>
            <a:picLocks noChangeAspect="1"/>
          </p:cNvPicPr>
          <p:nvPr/>
        </p:nvPicPr>
        <p:blipFill>
          <a:blip r:embed="rId3"/>
          <a:stretch>
            <a:fillRect/>
          </a:stretch>
        </p:blipFill>
        <p:spPr>
          <a:xfrm>
            <a:off x="2273337" y="1119594"/>
            <a:ext cx="4597326" cy="4738281"/>
          </a:xfrm>
          <a:prstGeom prst="rect">
            <a:avLst/>
          </a:prstGeom>
        </p:spPr>
      </p:pic>
      <p:sp>
        <p:nvSpPr>
          <p:cNvPr id="5" name="TextBox 1">
            <a:extLst>
              <a:ext uri="{FF2B5EF4-FFF2-40B4-BE49-F238E27FC236}">
                <a16:creationId xmlns:a16="http://schemas.microsoft.com/office/drawing/2014/main" id="{CAEB6C23-A4F7-43F4-A4AC-1BA1F318F02C}"/>
              </a:ext>
            </a:extLst>
          </p:cNvPr>
          <p:cNvSpPr txBox="1">
            <a:spLocks noChangeArrowheads="1"/>
          </p:cNvSpPr>
          <p:nvPr/>
        </p:nvSpPr>
        <p:spPr bwMode="auto">
          <a:xfrm>
            <a:off x="676819" y="5935662"/>
            <a:ext cx="8108406"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FontTx/>
              <a:buNone/>
            </a:pPr>
            <a:r>
              <a:rPr lang="en-US" altLang="en-US" sz="800" i="1" dirty="0">
                <a:cs typeface="Arial" panose="020B0604020202020204" pitchFamily="34" charset="0"/>
              </a:rPr>
              <a:t>Source</a:t>
            </a:r>
            <a:r>
              <a:rPr lang="en-US" altLang="en-US" sz="800" dirty="0">
                <a:cs typeface="Arial" panose="020B0604020202020204" pitchFamily="34" charset="0"/>
              </a:rPr>
              <a:t>: Reprinted from </a:t>
            </a:r>
            <a:r>
              <a:rPr lang="en-US" altLang="en-US" sz="800" i="1" dirty="0">
                <a:cs typeface="Arial" panose="020B0604020202020204" pitchFamily="34" charset="0"/>
              </a:rPr>
              <a:t>Being There: Concepts, Effects and Measurement of User Presence in Synthetic Environment, </a:t>
            </a:r>
            <a:r>
              <a:rPr lang="en-US" altLang="en-US" sz="800" dirty="0" err="1">
                <a:cs typeface="Arial" panose="020B0604020202020204" pitchFamily="34" charset="0"/>
              </a:rPr>
              <a:t>Inkso</a:t>
            </a:r>
            <a:r>
              <a:rPr lang="en-US" altLang="en-US" sz="800" dirty="0">
                <a:cs typeface="Arial" panose="020B0604020202020204" pitchFamily="34" charset="0"/>
              </a:rPr>
              <a:t>, B.E., Measuring presence. © 2003, with permission from IOS Press</a:t>
            </a:r>
            <a:endParaRPr lang="en-IN" altLang="en-US" sz="800" dirty="0">
              <a:cs typeface="Arial" panose="020B0604020202020204" pitchFamily="34" charset="0"/>
            </a:endParaRPr>
          </a:p>
        </p:txBody>
      </p:sp>
    </p:spTree>
    <p:extLst>
      <p:ext uri="{BB962C8B-B14F-4D97-AF65-F5344CB8AC3E}">
        <p14:creationId xmlns:p14="http://schemas.microsoft.com/office/powerpoint/2010/main" val="10900632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33609"/>
            <a:ext cx="7886700" cy="1325563"/>
          </a:xfrm>
        </p:spPr>
        <p:txBody>
          <a:bodyPr/>
          <a:lstStyle/>
          <a:p>
            <a:r>
              <a:rPr lang="en-US" sz="3600" b="1" i="0" u="none" strike="noStrike" kern="1400" baseline="0" dirty="0">
                <a:latin typeface="Arial" panose="020B0604020202020204" pitchFamily="34" charset="0"/>
              </a:rPr>
              <a:t>Design</a:t>
            </a:r>
          </a:p>
        </p:txBody>
      </p:sp>
      <p:sp>
        <p:nvSpPr>
          <p:cNvPr id="3" name="Text Placeholder 2"/>
          <p:cNvSpPr>
            <a:spLocks noGrp="1"/>
          </p:cNvSpPr>
          <p:nvPr>
            <p:ph type="body" idx="4294967295"/>
          </p:nvPr>
        </p:nvSpPr>
        <p:spPr>
          <a:xfrm>
            <a:off x="654777" y="1416400"/>
            <a:ext cx="7886700" cy="4351338"/>
          </a:xfrm>
        </p:spPr>
        <p:txBody>
          <a:bodyPr>
            <a:noAutofit/>
          </a:bodyPr>
          <a:lstStyle/>
          <a:p>
            <a:pPr marL="357188" indent="-357188"/>
            <a:r>
              <a:rPr lang="en-US" sz="2000" b="0" i="0" u="none" strike="noStrike" baseline="0" dirty="0">
                <a:latin typeface="Arial" panose="020B0604020202020204" pitchFamily="34" charset="0"/>
              </a:rPr>
              <a:t>In our human-centred approach to design, we evaluate designs right from the earliest idea. </a:t>
            </a:r>
          </a:p>
          <a:p>
            <a:pPr marL="357188" indent="-357188"/>
            <a:r>
              <a:rPr lang="en-US" sz="2000" b="0" i="0" u="none" strike="noStrike" baseline="0" dirty="0">
                <a:latin typeface="Arial" panose="020B0604020202020204" pitchFamily="34" charset="0"/>
              </a:rPr>
              <a:t>For example, very early ideas for a service can be discussed with other designers in a team meeting. </a:t>
            </a:r>
          </a:p>
          <a:p>
            <a:pPr marL="357188" indent="-357188"/>
            <a:r>
              <a:rPr lang="en-US" sz="2000" b="0" i="0" u="none" strike="noStrike" baseline="0" dirty="0">
                <a:latin typeface="Arial" panose="020B0604020202020204" pitchFamily="34" charset="0"/>
              </a:rPr>
              <a:t>Mock-ups can be quickly reviewed, and later in the design process, more realistic prototyping and testing of a partially finished system can be evaluated with users. </a:t>
            </a:r>
          </a:p>
          <a:p>
            <a:pPr marL="357188" indent="-357188"/>
            <a:r>
              <a:rPr lang="en-US" sz="2000" b="0" i="0" u="none" strike="noStrike" baseline="0" dirty="0">
                <a:latin typeface="Arial" panose="020B0604020202020204" pitchFamily="34" charset="0"/>
              </a:rPr>
              <a:t>Statistical evaluations of the near-complete product or service in its intended setting can be undertaken. </a:t>
            </a:r>
          </a:p>
          <a:p>
            <a:pPr marL="357188" indent="-357188"/>
            <a:r>
              <a:rPr lang="en-US" sz="2000" b="0" i="0" u="none" strike="noStrike" baseline="0" dirty="0">
                <a:latin typeface="Arial" panose="020B0604020202020204" pitchFamily="34" charset="0"/>
              </a:rPr>
              <a:t>Once the completed system is fully implemented, designers can evaluate alternative interface designs by gathering data about system performance.</a:t>
            </a:r>
          </a:p>
        </p:txBody>
      </p:sp>
    </p:spTree>
    <p:extLst>
      <p:ext uri="{BB962C8B-B14F-4D97-AF65-F5344CB8AC3E}">
        <p14:creationId xmlns:p14="http://schemas.microsoft.com/office/powerpoint/2010/main" val="2033551771"/>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242389"/>
            <a:ext cx="7886700" cy="1325563"/>
          </a:xfrm>
        </p:spPr>
        <p:txBody>
          <a:bodyPr/>
          <a:lstStyle/>
          <a:p>
            <a:r>
              <a:rPr lang="en-US" sz="3600" b="1" i="0" u="none" strike="noStrike" kern="1400" baseline="0" dirty="0">
                <a:latin typeface="Arial" panose="020B0604020202020204" pitchFamily="34" charset="0"/>
              </a:rPr>
              <a:t>Physical and physiological measures (3 of 3)</a:t>
            </a:r>
          </a:p>
        </p:txBody>
      </p:sp>
      <p:sp>
        <p:nvSpPr>
          <p:cNvPr id="3" name="Text Placeholder 2"/>
          <p:cNvSpPr>
            <a:spLocks noGrp="1"/>
          </p:cNvSpPr>
          <p:nvPr>
            <p:ph type="body" idx="4294967295"/>
          </p:nvPr>
        </p:nvSpPr>
        <p:spPr>
          <a:xfrm>
            <a:off x="660219" y="1528985"/>
            <a:ext cx="7886700" cy="4351338"/>
          </a:xfrm>
        </p:spPr>
        <p:txBody>
          <a:bodyPr>
            <a:noAutofit/>
          </a:bodyPr>
          <a:lstStyle/>
          <a:p>
            <a:pPr marL="357188" indent="-357188"/>
            <a:r>
              <a:rPr lang="en-US" sz="1600" b="0" i="0" u="none" strike="noStrike" baseline="0" dirty="0">
                <a:latin typeface="Arial" panose="020B0604020202020204" pitchFamily="34" charset="0"/>
              </a:rPr>
              <a:t>Another key aspect of the evaluation is the data that you will need to gather about the people. </a:t>
            </a:r>
          </a:p>
          <a:p>
            <a:pPr marL="357188" indent="-357188"/>
            <a:r>
              <a:rPr lang="en-US" sz="1600" b="0" i="0" u="none" strike="noStrike" baseline="0" dirty="0">
                <a:latin typeface="Arial" panose="020B0604020202020204" pitchFamily="34" charset="0"/>
              </a:rPr>
              <a:t>Increasingly, there are a host of measures that can provide real insight into UX. </a:t>
            </a:r>
          </a:p>
          <a:p>
            <a:pPr marL="357188" indent="-357188"/>
            <a:r>
              <a:rPr lang="en-US" sz="1600" b="0" i="0" u="none" strike="noStrike" baseline="0" dirty="0">
                <a:latin typeface="Arial" panose="020B0604020202020204" pitchFamily="34" charset="0"/>
              </a:rPr>
              <a:t>Galvanic skin response (GSR), for example, measures the level of arousal that a person is experiencing. A sensor placed on the user’s skin will record how much perspiration there is and hence how aroused the person is. </a:t>
            </a:r>
          </a:p>
          <a:p>
            <a:pPr marL="357188" indent="-357188"/>
            <a:r>
              <a:rPr lang="en-US" sz="1600" b="0" i="0" u="none" strike="noStrike" baseline="0" dirty="0">
                <a:latin typeface="Arial" panose="020B0604020202020204" pitchFamily="34" charset="0"/>
              </a:rPr>
              <a:t>Eye-tracking can be used to see where people are looking. </a:t>
            </a:r>
          </a:p>
          <a:p>
            <a:pPr marL="357188" indent="-357188"/>
            <a:r>
              <a:rPr lang="en-US" sz="1600" b="0" i="0" u="none" strike="noStrike" baseline="0" dirty="0">
                <a:latin typeface="Arial" panose="020B0604020202020204" pitchFamily="34" charset="0"/>
              </a:rPr>
              <a:t>Face recognition can determine if people are looking happy or sad, confused or angry. </a:t>
            </a:r>
          </a:p>
          <a:p>
            <a:pPr marL="357188" indent="-357188"/>
            <a:r>
              <a:rPr lang="en-US" sz="1600" b="0" i="0" u="none" strike="noStrike" baseline="0" dirty="0">
                <a:latin typeface="Arial" panose="020B0604020202020204" pitchFamily="34" charset="0"/>
              </a:rPr>
              <a:t>The Facial Action Coding System (FACS) is a robust way of measuring emotion through facial expression. </a:t>
            </a:r>
          </a:p>
          <a:p>
            <a:pPr marL="357188" indent="-357188"/>
            <a:r>
              <a:rPr lang="en-US" sz="1600" b="0" i="0" u="none" strike="noStrike" baseline="0" dirty="0">
                <a:latin typeface="Arial" panose="020B0604020202020204" pitchFamily="34" charset="0"/>
              </a:rPr>
              <a:t>Pressure sensors can detect how tightly people are gripping something. Of course,</a:t>
            </a:r>
            <a:r>
              <a:rPr lang="en-US" sz="1600" b="0" i="0" u="none" strike="noStrike" dirty="0">
                <a:latin typeface="Arial" panose="020B0604020202020204" pitchFamily="34" charset="0"/>
              </a:rPr>
              <a:t> </a:t>
            </a:r>
            <a:r>
              <a:rPr lang="en-US" sz="1600" b="0" i="0" u="none" strike="noStrike" baseline="0" dirty="0">
                <a:latin typeface="Arial" panose="020B0604020202020204" pitchFamily="34" charset="0"/>
              </a:rPr>
              <a:t>video can be used to record what people are doing. </a:t>
            </a:r>
          </a:p>
          <a:p>
            <a:pPr marL="357188" indent="-357188"/>
            <a:r>
              <a:rPr lang="en-US" sz="1600" b="0" i="0" u="none" strike="noStrike" baseline="0" dirty="0">
                <a:latin typeface="Arial" panose="020B0604020202020204" pitchFamily="34" charset="0"/>
              </a:rPr>
              <a:t>These various measures can be combined into a powerful way of evaluating UX. </a:t>
            </a:r>
          </a:p>
        </p:txBody>
      </p:sp>
    </p:spTree>
    <p:extLst>
      <p:ext uri="{BB962C8B-B14F-4D97-AF65-F5344CB8AC3E}">
        <p14:creationId xmlns:p14="http://schemas.microsoft.com/office/powerpoint/2010/main" val="509377913"/>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310922"/>
            <a:ext cx="7886700" cy="1201194"/>
          </a:xfrm>
        </p:spPr>
        <p:txBody>
          <a:bodyPr/>
          <a:lstStyle/>
          <a:p>
            <a:r>
              <a:rPr lang="en-US" sz="3600" b="1" i="0" u="none" strike="noStrike" kern="1400" baseline="0" dirty="0">
                <a:latin typeface="Arial" panose="020B0604020202020204" pitchFamily="34" charset="0"/>
              </a:rPr>
              <a:t>The test plan and task specification</a:t>
            </a:r>
          </a:p>
        </p:txBody>
      </p:sp>
      <p:sp>
        <p:nvSpPr>
          <p:cNvPr id="3" name="Text Placeholder 2"/>
          <p:cNvSpPr>
            <a:spLocks noGrp="1"/>
          </p:cNvSpPr>
          <p:nvPr>
            <p:ph type="body" idx="4294967295"/>
          </p:nvPr>
        </p:nvSpPr>
        <p:spPr>
          <a:xfrm>
            <a:off x="660220" y="1530617"/>
            <a:ext cx="7886700" cy="4351338"/>
          </a:xfrm>
        </p:spPr>
        <p:txBody>
          <a:bodyPr>
            <a:noAutofit/>
          </a:bodyPr>
          <a:lstStyle/>
          <a:p>
            <a:pPr marL="357188" indent="-357188"/>
            <a:r>
              <a:rPr lang="en-US" sz="2000" b="0" i="0" u="none" strike="noStrike" baseline="0" dirty="0">
                <a:latin typeface="Arial" panose="020B0604020202020204" pitchFamily="34" charset="0"/>
              </a:rPr>
              <a:t>A plan should be drawn up to guide the evaluation. The plan specifies:</a:t>
            </a:r>
          </a:p>
          <a:p>
            <a:pPr marL="795338" lvl="1" indent="-430213">
              <a:buFont typeface="Arial" panose="020B0604020202020204" pitchFamily="34" charset="0"/>
              <a:buChar char="‒"/>
            </a:pPr>
            <a:r>
              <a:rPr lang="en-US" sz="1800" b="0" i="0" u="none" strike="noStrike" baseline="0" dirty="0">
                <a:latin typeface="Arial" panose="020B0604020202020204" pitchFamily="34" charset="0"/>
              </a:rPr>
              <a:t>Aims of the test session</a:t>
            </a:r>
          </a:p>
          <a:p>
            <a:pPr marL="795338" lvl="1" indent="-430213">
              <a:buFont typeface="Arial" panose="020B0604020202020204" pitchFamily="34" charset="0"/>
              <a:buChar char="‒"/>
            </a:pPr>
            <a:r>
              <a:rPr lang="en-US" sz="1800" b="0" i="0" u="none" strike="noStrike" baseline="0" dirty="0">
                <a:latin typeface="Arial" panose="020B0604020202020204" pitchFamily="34" charset="0"/>
              </a:rPr>
              <a:t>Practical details, including where and when it will be conducted, how long each session will last, the specification of equipment and materials for testing and data collection, and any technical support that may be necessary</a:t>
            </a:r>
          </a:p>
          <a:p>
            <a:pPr marL="795338" lvl="1" indent="-430213">
              <a:buFont typeface="Arial" panose="020B0604020202020204" pitchFamily="34" charset="0"/>
              <a:buChar char="‒"/>
            </a:pPr>
            <a:r>
              <a:rPr lang="en-US" sz="1800" b="0" i="0" u="none" strike="noStrike" baseline="0" dirty="0">
                <a:latin typeface="Arial" panose="020B0604020202020204" pitchFamily="34" charset="0"/>
              </a:rPr>
              <a:t>Numbers and types of participant</a:t>
            </a:r>
          </a:p>
          <a:p>
            <a:pPr marL="795338" lvl="1" indent="-430213">
              <a:buFont typeface="Arial" panose="020B0604020202020204" pitchFamily="34" charset="0"/>
              <a:buChar char="‒"/>
            </a:pPr>
            <a:r>
              <a:rPr lang="en-US" sz="1800" b="0" i="0" u="none" strike="noStrike" baseline="0" dirty="0">
                <a:latin typeface="Arial" panose="020B0604020202020204" pitchFamily="34" charset="0"/>
              </a:rPr>
              <a:t>Tasks to be performed, with a definition of successful completion. This section also specifies what data should be collected and how it will be analysed.</a:t>
            </a:r>
          </a:p>
          <a:p>
            <a:pPr marL="361950" indent="-361950"/>
            <a:r>
              <a:rPr lang="en-US" sz="2000" b="0" i="0" u="none" strike="noStrike" baseline="0" dirty="0">
                <a:latin typeface="Arial" panose="020B0604020202020204" pitchFamily="34" charset="0"/>
              </a:rPr>
              <a:t>You should now conduct a pilot session and fix any unforeseen difficulties. For example, task completion time is often much longer than expected and instructions may need clarification.</a:t>
            </a:r>
          </a:p>
        </p:txBody>
      </p:sp>
    </p:spTree>
    <p:extLst>
      <p:ext uri="{BB962C8B-B14F-4D97-AF65-F5344CB8AC3E}">
        <p14:creationId xmlns:p14="http://schemas.microsoft.com/office/powerpoint/2010/main" val="1244766849"/>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238807"/>
            <a:ext cx="7886700" cy="1325563"/>
          </a:xfrm>
        </p:spPr>
        <p:txBody>
          <a:bodyPr>
            <a:normAutofit/>
          </a:bodyPr>
          <a:lstStyle/>
          <a:p>
            <a:r>
              <a:rPr lang="en-US" sz="3600" b="1" i="0" u="none" strike="noStrike" kern="1400" baseline="0" dirty="0">
                <a:latin typeface="Arial" panose="020B0604020202020204" pitchFamily="34" charset="0"/>
              </a:rPr>
              <a:t>Reporting usability evaluation results to the design team (1 of 2)</a:t>
            </a:r>
          </a:p>
        </p:txBody>
      </p:sp>
      <p:sp>
        <p:nvSpPr>
          <p:cNvPr id="3" name="Text Placeholder 2"/>
          <p:cNvSpPr>
            <a:spLocks noGrp="1"/>
          </p:cNvSpPr>
          <p:nvPr>
            <p:ph type="body" idx="4294967295"/>
          </p:nvPr>
        </p:nvSpPr>
        <p:spPr>
          <a:xfrm>
            <a:off x="651508" y="1533859"/>
            <a:ext cx="7886700" cy="4536281"/>
          </a:xfrm>
        </p:spPr>
        <p:txBody>
          <a:bodyPr>
            <a:noAutofit/>
          </a:bodyPr>
          <a:lstStyle/>
          <a:p>
            <a:pPr marL="357188" indent="-357188"/>
            <a:r>
              <a:rPr lang="en-US" sz="1800" b="0" i="0" u="none" strike="noStrike" baseline="0" dirty="0">
                <a:latin typeface="Arial" panose="020B0604020202020204" pitchFamily="34" charset="0"/>
              </a:rPr>
              <a:t>However competent and complete the evaluation, it is only worthwhile if the results are acted upon. </a:t>
            </a:r>
          </a:p>
          <a:p>
            <a:pPr marL="357188" indent="-357188"/>
            <a:r>
              <a:rPr lang="en-US" sz="1800" b="0" i="0" u="none" strike="noStrike" baseline="0" dirty="0">
                <a:latin typeface="Arial" panose="020B0604020202020204" pitchFamily="34" charset="0"/>
              </a:rPr>
              <a:t>Even if you are both designer and evaluator, you need an organized list of findings so that you can prioritize redesign work. </a:t>
            </a:r>
          </a:p>
          <a:p>
            <a:pPr marL="357188" indent="-357188"/>
            <a:r>
              <a:rPr lang="en-US" sz="1800" b="0" i="0" u="none" strike="noStrike" baseline="0" dirty="0">
                <a:latin typeface="Arial" panose="020B0604020202020204" pitchFamily="34" charset="0"/>
              </a:rPr>
              <a:t>If you are reporting back to a design/development team, it is crucial that they can see immediately what the problem is, how significant its consequences are and ideally what needs to be done to fix it.</a:t>
            </a:r>
          </a:p>
          <a:p>
            <a:pPr marL="357188" indent="-357188"/>
            <a:r>
              <a:rPr lang="en-US" sz="1800" b="0" i="0" u="none" strike="noStrike" baseline="0" dirty="0">
                <a:latin typeface="Arial" panose="020B0604020202020204" pitchFamily="34" charset="0"/>
              </a:rPr>
              <a:t>The report should be ordered either by areas of the system concerned or by severity of problem. </a:t>
            </a:r>
          </a:p>
          <a:p>
            <a:pPr marL="357188" indent="-357188"/>
            <a:r>
              <a:rPr lang="en-US" sz="1800" b="0" i="0" u="none" strike="noStrike" baseline="0" dirty="0">
                <a:latin typeface="Arial" panose="020B0604020202020204" pitchFamily="34" charset="0"/>
              </a:rPr>
              <a:t>For the latter, you could adopt a three- or five-point scale, perhaps ranging from ‘would prevent participant from proceeding further’ to ‘minor irritation’. </a:t>
            </a:r>
          </a:p>
          <a:p>
            <a:pPr marL="357188" indent="-357188"/>
            <a:r>
              <a:rPr lang="en-US" sz="1800" b="0" i="0" u="none" strike="noStrike" baseline="0" dirty="0">
                <a:latin typeface="Arial" panose="020B0604020202020204" pitchFamily="34" charset="0"/>
              </a:rPr>
              <a:t>Adding a note of the general usability principle concerned may help designers to understand why there is a difficulty but often more specific explanation will be needed. </a:t>
            </a:r>
          </a:p>
        </p:txBody>
      </p:sp>
    </p:spTree>
    <p:extLst>
      <p:ext uri="{BB962C8B-B14F-4D97-AF65-F5344CB8AC3E}">
        <p14:creationId xmlns:p14="http://schemas.microsoft.com/office/powerpoint/2010/main" val="10742069"/>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233679"/>
            <a:ext cx="7886700" cy="1325563"/>
          </a:xfrm>
        </p:spPr>
        <p:txBody>
          <a:bodyPr>
            <a:normAutofit/>
          </a:bodyPr>
          <a:lstStyle/>
          <a:p>
            <a:r>
              <a:rPr lang="en-US" sz="3600" b="1" i="0" u="none" strike="noStrike" kern="1400" baseline="0" dirty="0">
                <a:latin typeface="Arial" panose="020B0604020202020204" pitchFamily="34" charset="0"/>
              </a:rPr>
              <a:t>Reporting usability evaluation results to the design team (2 of 2)</a:t>
            </a:r>
            <a:r>
              <a:rPr lang="en-US" sz="3600" b="0" i="0" u="none" strike="noStrike" kern="1400" baseline="0" dirty="0">
                <a:latin typeface="Arial" panose="020B0604020202020204" pitchFamily="34" charset="0"/>
              </a:rPr>
              <a:t> </a:t>
            </a:r>
          </a:p>
        </p:txBody>
      </p:sp>
      <p:sp>
        <p:nvSpPr>
          <p:cNvPr id="3" name="Text Placeholder 2"/>
          <p:cNvSpPr>
            <a:spLocks noGrp="1"/>
          </p:cNvSpPr>
          <p:nvPr>
            <p:ph type="body" idx="4294967295"/>
          </p:nvPr>
        </p:nvSpPr>
        <p:spPr>
          <a:xfrm>
            <a:off x="660217" y="1533382"/>
            <a:ext cx="7886700" cy="4351338"/>
          </a:xfrm>
        </p:spPr>
        <p:txBody>
          <a:bodyPr>
            <a:normAutofit/>
          </a:bodyPr>
          <a:lstStyle/>
          <a:p>
            <a:pPr marL="357188" indent="-357188"/>
            <a:r>
              <a:rPr lang="en-US" sz="1600" b="0" i="0" u="none" strike="noStrike" baseline="0" dirty="0">
                <a:latin typeface="Arial" panose="020B0604020202020204" pitchFamily="34" charset="0"/>
              </a:rPr>
              <a:t>Alternatively, sometimes the problem is so obvious that explanation is superfluous. </a:t>
            </a:r>
          </a:p>
          <a:p>
            <a:pPr marL="357188" indent="-357188"/>
            <a:r>
              <a:rPr lang="en-US" sz="1600" b="0" i="0" u="none" strike="noStrike" baseline="0" dirty="0">
                <a:latin typeface="Arial" panose="020B0604020202020204" pitchFamily="34" charset="0"/>
              </a:rPr>
              <a:t>A face-to-face meeting may have more impact than a written document alone (although this should always be produced as supporting material) and this would be the ideal venue for showing short video clips of participant problems.</a:t>
            </a:r>
          </a:p>
          <a:p>
            <a:pPr marL="357188" indent="-357188"/>
            <a:r>
              <a:rPr lang="en-US" sz="1600" b="0" i="0" u="none" strike="noStrike" baseline="0" dirty="0">
                <a:latin typeface="Arial" panose="020B0604020202020204" pitchFamily="34" charset="0"/>
              </a:rPr>
              <a:t>Suggested solutions make it more probable that something will be done. </a:t>
            </a:r>
          </a:p>
          <a:p>
            <a:pPr marL="357188" indent="-357188"/>
            <a:r>
              <a:rPr lang="en-US" sz="1600" b="0" i="0" u="none" strike="noStrike" baseline="0" dirty="0">
                <a:latin typeface="Arial" panose="020B0604020202020204" pitchFamily="34" charset="0"/>
              </a:rPr>
              <a:t>Requiring a response from the development team to each problem will further increase this probability but may be counter-productive in some contexts. </a:t>
            </a:r>
          </a:p>
          <a:p>
            <a:pPr marL="357188" indent="-357188"/>
            <a:r>
              <a:rPr lang="en-US" sz="1600" b="0" i="0" u="none" strike="noStrike" baseline="0" dirty="0">
                <a:latin typeface="Arial" panose="020B0604020202020204" pitchFamily="34" charset="0"/>
              </a:rPr>
              <a:t>If your organization has a formal quality system, an effective strategy is to have usability evaluation alongside other test procedures, so usability problems are dealt with in the same way as any other fault. </a:t>
            </a:r>
          </a:p>
          <a:p>
            <a:pPr marL="357188" indent="-357188"/>
            <a:r>
              <a:rPr lang="en-US" sz="1600" b="0" i="0" u="none" strike="noStrike" baseline="0" dirty="0">
                <a:latin typeface="Arial" panose="020B0604020202020204" pitchFamily="34" charset="0"/>
              </a:rPr>
              <a:t>Even without a full quality system, usability problems can be fed into a ‘bug’ reporting system if one exists. </a:t>
            </a:r>
          </a:p>
          <a:p>
            <a:pPr marL="357188" indent="-357188"/>
            <a:r>
              <a:rPr lang="en-US" sz="1600" b="0" i="0" u="none" strike="noStrike" baseline="0" dirty="0">
                <a:latin typeface="Arial" panose="020B0604020202020204" pitchFamily="34" charset="0"/>
              </a:rPr>
              <a:t>Whatever the system for dealing with design problems, however, tact is a key skill in effective usability evaluation.</a:t>
            </a:r>
          </a:p>
        </p:txBody>
      </p:sp>
    </p:spTree>
    <p:extLst>
      <p:ext uri="{BB962C8B-B14F-4D97-AF65-F5344CB8AC3E}">
        <p14:creationId xmlns:p14="http://schemas.microsoft.com/office/powerpoint/2010/main" val="153327335"/>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262141"/>
            <a:ext cx="7886700" cy="730930"/>
          </a:xfrm>
        </p:spPr>
        <p:txBody>
          <a:bodyPr/>
          <a:lstStyle/>
          <a:p>
            <a:r>
              <a:rPr lang="en-US" sz="3600" b="1" i="0" u="none" strike="noStrike" kern="1400" baseline="0" dirty="0">
                <a:latin typeface="Arial" panose="020B0604020202020204" pitchFamily="34" charset="0"/>
              </a:rPr>
              <a:t>Evaluating usability</a:t>
            </a:r>
          </a:p>
        </p:txBody>
      </p:sp>
      <p:sp>
        <p:nvSpPr>
          <p:cNvPr id="3" name="Text Placeholder 2"/>
          <p:cNvSpPr>
            <a:spLocks noGrp="1"/>
          </p:cNvSpPr>
          <p:nvPr>
            <p:ph type="body" idx="4294967295"/>
          </p:nvPr>
        </p:nvSpPr>
        <p:spPr>
          <a:xfrm>
            <a:off x="660986" y="1434551"/>
            <a:ext cx="3179763" cy="4679680"/>
          </a:xfrm>
        </p:spPr>
        <p:txBody>
          <a:bodyPr>
            <a:noAutofit/>
          </a:bodyPr>
          <a:lstStyle/>
          <a:p>
            <a:pPr marL="357188" indent="-357188"/>
            <a:r>
              <a:rPr lang="en-US" sz="2000" b="0" i="0" u="none" strike="noStrike" baseline="0" dirty="0">
                <a:latin typeface="Arial" panose="020B0604020202020204" pitchFamily="34" charset="0"/>
              </a:rPr>
              <a:t>There are several standard ways of measuring usability but probably the best known and most robust is the system usability scale (SUS). </a:t>
            </a:r>
          </a:p>
          <a:p>
            <a:pPr marL="357188" indent="-357188"/>
            <a:r>
              <a:rPr lang="en-US" sz="2000" b="0" i="0" u="none" strike="noStrike" baseline="0" dirty="0">
                <a:latin typeface="Arial" panose="020B0604020202020204" pitchFamily="34" charset="0"/>
              </a:rPr>
              <a:t>Jeff Sauro presents the scale as illustrated in Fig. 10.10. He suggests that any score over 68 is above average and indicates a reasonable level of usability</a:t>
            </a:r>
            <a:r>
              <a:rPr lang="en-US" sz="2000" dirty="0">
                <a:latin typeface="Arial" panose="020B0604020202020204" pitchFamily="34" charset="0"/>
              </a:rPr>
              <a:t>.</a:t>
            </a:r>
            <a:endParaRPr lang="en-US" sz="2000" b="0" i="0" u="none" strike="noStrike" baseline="0" dirty="0">
              <a:latin typeface="Arial" panose="020B0604020202020204" pitchFamily="34" charset="0"/>
            </a:endParaRPr>
          </a:p>
        </p:txBody>
      </p:sp>
      <p:pic>
        <p:nvPicPr>
          <p:cNvPr id="4" name="Picture 3"/>
          <p:cNvPicPr>
            <a:picLocks noChangeAspect="1"/>
          </p:cNvPicPr>
          <p:nvPr/>
        </p:nvPicPr>
        <p:blipFill>
          <a:blip r:embed="rId3"/>
          <a:stretch>
            <a:fillRect/>
          </a:stretch>
        </p:blipFill>
        <p:spPr>
          <a:xfrm>
            <a:off x="3962399" y="1520824"/>
            <a:ext cx="4780981" cy="4594225"/>
          </a:xfrm>
          <a:prstGeom prst="rect">
            <a:avLst/>
          </a:prstGeom>
        </p:spPr>
      </p:pic>
    </p:spTree>
    <p:extLst>
      <p:ext uri="{BB962C8B-B14F-4D97-AF65-F5344CB8AC3E}">
        <p14:creationId xmlns:p14="http://schemas.microsoft.com/office/powerpoint/2010/main" val="213962659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262141"/>
            <a:ext cx="7886700" cy="730930"/>
          </a:xfrm>
        </p:spPr>
        <p:txBody>
          <a:bodyPr/>
          <a:lstStyle/>
          <a:p>
            <a:r>
              <a:rPr lang="en-US" sz="3600" b="1" i="0" u="none" strike="noStrike" kern="1400" baseline="0" dirty="0">
                <a:latin typeface="Arial" panose="020B0604020202020204" pitchFamily="34" charset="0"/>
              </a:rPr>
              <a:t>Evaluating UX</a:t>
            </a:r>
            <a:r>
              <a:rPr lang="en-US" sz="3600" b="1" i="0" u="none" strike="noStrike" kern="1400" dirty="0">
                <a:latin typeface="Arial" panose="020B0604020202020204" pitchFamily="34" charset="0"/>
              </a:rPr>
              <a:t> (1 of 2)</a:t>
            </a:r>
            <a:endParaRPr lang="en-US" sz="3600" b="1" i="0" u="none" strike="noStrike" kern="1400" baseline="0" dirty="0">
              <a:latin typeface="Arial" panose="020B0604020202020204" pitchFamily="34" charset="0"/>
            </a:endParaRPr>
          </a:p>
        </p:txBody>
      </p:sp>
      <p:sp>
        <p:nvSpPr>
          <p:cNvPr id="3" name="Text Placeholder 2"/>
          <p:cNvSpPr>
            <a:spLocks noGrp="1"/>
          </p:cNvSpPr>
          <p:nvPr>
            <p:ph type="body" idx="4294967295"/>
          </p:nvPr>
        </p:nvSpPr>
        <p:spPr>
          <a:xfrm>
            <a:off x="660218" y="1407613"/>
            <a:ext cx="7886700" cy="4351338"/>
          </a:xfrm>
        </p:spPr>
        <p:txBody>
          <a:bodyPr>
            <a:normAutofit/>
          </a:bodyPr>
          <a:lstStyle/>
          <a:p>
            <a:pPr marL="357188" indent="-357188"/>
            <a:r>
              <a:rPr lang="en-US" b="0" i="0" u="none" strike="noStrike" baseline="0" dirty="0">
                <a:latin typeface="Arial" panose="020B0604020202020204" pitchFamily="34" charset="0"/>
              </a:rPr>
              <a:t>There are a number of tools and methods specifically aimed at evaluating user experience. </a:t>
            </a:r>
          </a:p>
          <a:p>
            <a:pPr marL="357188" indent="-357188"/>
            <a:r>
              <a:rPr lang="en-US" b="0" i="0" u="none" strike="noStrike" baseline="0" dirty="0">
                <a:latin typeface="Arial" panose="020B0604020202020204" pitchFamily="34" charset="0"/>
              </a:rPr>
              <a:t>They differentiate between the pragmatic qualities of the UX and the hedonic qualities (Hassenzahl, 2010). </a:t>
            </a:r>
          </a:p>
          <a:p>
            <a:pPr marL="357188" indent="-357188"/>
            <a:r>
              <a:rPr lang="en-US" b="0" i="0" u="none" strike="noStrike" baseline="0" dirty="0">
                <a:latin typeface="Arial" panose="020B0604020202020204" pitchFamily="34" charset="0"/>
              </a:rPr>
              <a:t>The user experience questionnaire describes these qualities as illustrated. </a:t>
            </a:r>
          </a:p>
          <a:p>
            <a:pPr marL="357188" indent="-357188"/>
            <a:r>
              <a:rPr lang="en-US" b="0" i="0" u="none" strike="noStrike" baseline="0" dirty="0">
                <a:latin typeface="Arial" panose="020B0604020202020204" pitchFamily="34" charset="0"/>
              </a:rPr>
              <a:t>A 26 item questionnaire is used to gather data about a UX (Figure 10.12). </a:t>
            </a:r>
          </a:p>
          <a:p>
            <a:pPr marL="357188" indent="-357188"/>
            <a:r>
              <a:rPr lang="en-US" b="0" i="0" u="none" strike="noStrike" baseline="0" dirty="0">
                <a:latin typeface="Arial" panose="020B0604020202020204" pitchFamily="34" charset="0"/>
              </a:rPr>
              <a:t>On-line spreadsheets are available to help with the statistical analysis of the data gathered.</a:t>
            </a:r>
          </a:p>
        </p:txBody>
      </p:sp>
    </p:spTree>
    <p:extLst>
      <p:ext uri="{BB962C8B-B14F-4D97-AF65-F5344CB8AC3E}">
        <p14:creationId xmlns:p14="http://schemas.microsoft.com/office/powerpoint/2010/main" val="1090462729"/>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331788"/>
            <a:ext cx="7886700" cy="611188"/>
          </a:xfrm>
        </p:spPr>
        <p:txBody>
          <a:bodyPr/>
          <a:lstStyle/>
          <a:p>
            <a:r>
              <a:rPr lang="en-US" sz="3600" dirty="0"/>
              <a:t>User experience questionnaire</a:t>
            </a:r>
          </a:p>
        </p:txBody>
      </p:sp>
      <p:pic>
        <p:nvPicPr>
          <p:cNvPr id="3" name="Picture 2"/>
          <p:cNvPicPr>
            <a:picLocks noChangeAspect="1"/>
          </p:cNvPicPr>
          <p:nvPr/>
        </p:nvPicPr>
        <p:blipFill>
          <a:blip r:embed="rId3"/>
          <a:stretch>
            <a:fillRect/>
          </a:stretch>
        </p:blipFill>
        <p:spPr>
          <a:xfrm>
            <a:off x="1430156" y="1210867"/>
            <a:ext cx="6283688" cy="5123258"/>
          </a:xfrm>
          <a:prstGeom prst="rect">
            <a:avLst/>
          </a:prstGeom>
        </p:spPr>
      </p:pic>
    </p:spTree>
    <p:extLst>
      <p:ext uri="{BB962C8B-B14F-4D97-AF65-F5344CB8AC3E}">
        <p14:creationId xmlns:p14="http://schemas.microsoft.com/office/powerpoint/2010/main" val="849638386"/>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285617"/>
            <a:ext cx="7886700" cy="687388"/>
          </a:xfrm>
        </p:spPr>
        <p:txBody>
          <a:bodyPr/>
          <a:lstStyle/>
          <a:p>
            <a:r>
              <a:rPr lang="en-US" sz="3600" dirty="0"/>
              <a:t>UEQ semantic differential</a:t>
            </a:r>
          </a:p>
        </p:txBody>
      </p:sp>
      <p:pic>
        <p:nvPicPr>
          <p:cNvPr id="3" name="Picture 2"/>
          <p:cNvPicPr>
            <a:picLocks noChangeAspect="1"/>
          </p:cNvPicPr>
          <p:nvPr/>
        </p:nvPicPr>
        <p:blipFill>
          <a:blip r:embed="rId3"/>
          <a:stretch>
            <a:fillRect/>
          </a:stretch>
        </p:blipFill>
        <p:spPr>
          <a:xfrm>
            <a:off x="1775041" y="973004"/>
            <a:ext cx="5593918" cy="5389695"/>
          </a:xfrm>
          <a:prstGeom prst="rect">
            <a:avLst/>
          </a:prstGeom>
        </p:spPr>
      </p:pic>
    </p:spTree>
    <p:extLst>
      <p:ext uri="{BB962C8B-B14F-4D97-AF65-F5344CB8AC3E}">
        <p14:creationId xmlns:p14="http://schemas.microsoft.com/office/powerpoint/2010/main" val="1260035659"/>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273844"/>
            <a:ext cx="7886700" cy="706438"/>
          </a:xfrm>
        </p:spPr>
        <p:txBody>
          <a:bodyPr/>
          <a:lstStyle/>
          <a:p>
            <a:r>
              <a:rPr lang="en-US" sz="3600" b="1" i="0" u="none" strike="noStrike" kern="1400" baseline="0" dirty="0">
                <a:latin typeface="Arial" panose="020B0604020202020204" pitchFamily="34" charset="0"/>
              </a:rPr>
              <a:t>Evaluating UX (2 of 2)</a:t>
            </a:r>
          </a:p>
        </p:txBody>
      </p:sp>
      <p:sp>
        <p:nvSpPr>
          <p:cNvPr id="3" name="Text Placeholder 2"/>
          <p:cNvSpPr>
            <a:spLocks noGrp="1"/>
          </p:cNvSpPr>
          <p:nvPr>
            <p:ph type="body" idx="4294967295"/>
          </p:nvPr>
        </p:nvSpPr>
        <p:spPr>
          <a:xfrm>
            <a:off x="660400" y="1435099"/>
            <a:ext cx="3092450" cy="4651375"/>
          </a:xfrm>
        </p:spPr>
        <p:txBody>
          <a:bodyPr>
            <a:noAutofit/>
          </a:bodyPr>
          <a:lstStyle/>
          <a:p>
            <a:pPr marL="361950" indent="-361950"/>
            <a:r>
              <a:rPr lang="en-US" sz="1600" b="0" i="0" u="none" strike="noStrike" baseline="0" dirty="0">
                <a:latin typeface="Arial" panose="020B0604020202020204" pitchFamily="34" charset="0"/>
              </a:rPr>
              <a:t>An alternative is to use the Attrakdiff on-line questionnaire (Figure 10.13). </a:t>
            </a:r>
          </a:p>
          <a:p>
            <a:pPr marL="361950" indent="-361950"/>
            <a:r>
              <a:rPr lang="en-US" sz="1600" b="0" i="0" u="none" strike="noStrike" baseline="0" dirty="0">
                <a:latin typeface="Arial" panose="020B0604020202020204" pitchFamily="34" charset="0"/>
              </a:rPr>
              <a:t>This has a similar approach but uses different terms. </a:t>
            </a:r>
          </a:p>
          <a:p>
            <a:pPr marL="361950" indent="-361950"/>
            <a:r>
              <a:rPr lang="en-US" sz="1600" b="0" i="0" u="none" strike="noStrike" baseline="0" dirty="0">
                <a:latin typeface="Arial" panose="020B0604020202020204" pitchFamily="34" charset="0"/>
              </a:rPr>
              <a:t>Both of these questionnaires can be used as they are and this has the advantage that comparisons can be made across products and services. </a:t>
            </a:r>
          </a:p>
          <a:p>
            <a:pPr marL="361950" indent="-361950"/>
            <a:r>
              <a:rPr lang="en-US" sz="1600" b="0" i="0" u="none" strike="noStrike" baseline="0" dirty="0">
                <a:latin typeface="Arial" panose="020B0604020202020204" pitchFamily="34" charset="0"/>
              </a:rPr>
              <a:t>For specific evaluation, however, UX designers may need to change the terms used on the semantic differential scales.</a:t>
            </a:r>
          </a:p>
        </p:txBody>
      </p:sp>
      <p:pic>
        <p:nvPicPr>
          <p:cNvPr id="4" name="Picture 3"/>
          <p:cNvPicPr>
            <a:picLocks noChangeAspect="1"/>
          </p:cNvPicPr>
          <p:nvPr/>
        </p:nvPicPr>
        <p:blipFill>
          <a:blip r:embed="rId3"/>
          <a:stretch>
            <a:fillRect/>
          </a:stretch>
        </p:blipFill>
        <p:spPr>
          <a:xfrm>
            <a:off x="3876474" y="2006938"/>
            <a:ext cx="4936933" cy="3026114"/>
          </a:xfrm>
          <a:prstGeom prst="rect">
            <a:avLst/>
          </a:prstGeom>
        </p:spPr>
      </p:pic>
    </p:spTree>
    <p:extLst>
      <p:ext uri="{BB962C8B-B14F-4D97-AF65-F5344CB8AC3E}">
        <p14:creationId xmlns:p14="http://schemas.microsoft.com/office/powerpoint/2010/main" val="781642805"/>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245269"/>
            <a:ext cx="7886700" cy="763588"/>
          </a:xfrm>
        </p:spPr>
        <p:txBody>
          <a:bodyPr/>
          <a:lstStyle/>
          <a:p>
            <a:r>
              <a:rPr lang="en-US" sz="3600" b="1" i="0" u="none" strike="noStrike" kern="1400" baseline="0" dirty="0">
                <a:latin typeface="Arial" panose="020B0604020202020204" pitchFamily="34" charset="0"/>
              </a:rPr>
              <a:t>Evaluating presence (1 of 3)</a:t>
            </a:r>
          </a:p>
        </p:txBody>
      </p:sp>
      <p:sp>
        <p:nvSpPr>
          <p:cNvPr id="3" name="Text Placeholder 2"/>
          <p:cNvSpPr>
            <a:spLocks noGrp="1"/>
          </p:cNvSpPr>
          <p:nvPr>
            <p:ph type="body" idx="4294967295"/>
          </p:nvPr>
        </p:nvSpPr>
        <p:spPr>
          <a:xfrm>
            <a:off x="657225" y="1463674"/>
            <a:ext cx="7886700" cy="4810125"/>
          </a:xfrm>
        </p:spPr>
        <p:txBody>
          <a:bodyPr>
            <a:noAutofit/>
          </a:bodyPr>
          <a:lstStyle/>
          <a:p>
            <a:pPr marL="361950" indent="-361950">
              <a:lnSpc>
                <a:spcPts val="1700"/>
              </a:lnSpc>
            </a:pPr>
            <a:r>
              <a:rPr lang="en-US" sz="1600" b="0" i="0" u="none" strike="noStrike" baseline="0" dirty="0">
                <a:latin typeface="Arial" panose="020B0604020202020204" pitchFamily="34" charset="0"/>
              </a:rPr>
              <a:t>Designers of virtual reality (VR) and augmented reality (AR) applications are often concerned with the sense of presence, of being ‘there’ in the virtual environment rather than ‘here’ in the room where the technology is being used. </a:t>
            </a:r>
          </a:p>
          <a:p>
            <a:pPr marL="361950" indent="-361950">
              <a:lnSpc>
                <a:spcPts val="1700"/>
              </a:lnSpc>
            </a:pPr>
            <a:r>
              <a:rPr lang="en-US" sz="1600" b="0" i="0" u="none" strike="noStrike" baseline="0" dirty="0">
                <a:latin typeface="Arial" panose="020B0604020202020204" pitchFamily="34" charset="0"/>
              </a:rPr>
              <a:t>A strong sense of presence is thought to be crucial for such applications as games, those designed to treat phobias, to allow people to ‘visit’ real places they may never see otherwise or indeed for some workplace applications such as training to operate effectively under stress. </a:t>
            </a:r>
          </a:p>
          <a:p>
            <a:pPr marL="361950" indent="-361950">
              <a:lnSpc>
                <a:spcPts val="1700"/>
              </a:lnSpc>
            </a:pPr>
            <a:r>
              <a:rPr lang="en-US" sz="1600" b="0" i="0" u="none" strike="noStrike" baseline="0" dirty="0">
                <a:latin typeface="Arial" panose="020B0604020202020204" pitchFamily="34" charset="0"/>
              </a:rPr>
              <a:t>This is a very current research topic and there are no techniques that deal with all the issues satisfactorily. </a:t>
            </a:r>
          </a:p>
          <a:p>
            <a:pPr marL="361950" indent="-361950">
              <a:lnSpc>
                <a:spcPts val="1700"/>
              </a:lnSpc>
            </a:pPr>
            <a:r>
              <a:rPr lang="en-US" sz="1600" b="0" i="0" u="none" strike="noStrike" baseline="0" dirty="0">
                <a:latin typeface="Arial" panose="020B0604020202020204" pitchFamily="34" charset="0"/>
              </a:rPr>
              <a:t>The sense of presence is strongly entangled with individual dispositions, experiences and expectations. Of course, this is also the case with reactions to any interactive system but presence is an extreme example of this problem.</a:t>
            </a:r>
          </a:p>
          <a:p>
            <a:pPr marL="361950" indent="-361950">
              <a:lnSpc>
                <a:spcPts val="1700"/>
              </a:lnSpc>
            </a:pPr>
            <a:r>
              <a:rPr lang="en-US" sz="1600" b="0" i="0" u="none" strike="noStrike" baseline="0" dirty="0">
                <a:latin typeface="Arial" panose="020B0604020202020204" pitchFamily="34" charset="0"/>
              </a:rPr>
              <a:t>The concept of presence itself is ill-defined and the subject of much debate amongst researchers. Variants include the sense that the virtual environment is realistic, the extent to which the user is impervious to the outside world, the retrospective sense of having visited rather than viewed a location and a number of others.</a:t>
            </a:r>
          </a:p>
          <a:p>
            <a:pPr marL="361950" indent="-361950">
              <a:lnSpc>
                <a:spcPts val="1700"/>
              </a:lnSpc>
            </a:pPr>
            <a:r>
              <a:rPr lang="en-US" sz="1600" b="0" i="0" u="none" strike="noStrike" baseline="0" dirty="0">
                <a:latin typeface="Arial" panose="020B0604020202020204" pitchFamily="34" charset="0"/>
              </a:rPr>
              <a:t>Asking people about presence while they are experiencing the virtual environment tends to interfere with the experience itself. On the other hand, asking questions retrospectively inevitably fails to capture the experience as it is lived.</a:t>
            </a:r>
          </a:p>
        </p:txBody>
      </p:sp>
    </p:spTree>
    <p:extLst>
      <p:ext uri="{BB962C8B-B14F-4D97-AF65-F5344CB8AC3E}">
        <p14:creationId xmlns:p14="http://schemas.microsoft.com/office/powerpoint/2010/main" val="9131549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237192"/>
            <a:ext cx="7886700" cy="800600"/>
          </a:xfrm>
        </p:spPr>
        <p:txBody>
          <a:bodyPr/>
          <a:lstStyle/>
          <a:p>
            <a:r>
              <a:rPr lang="en-US" sz="3600" b="1" i="0" u="none" strike="noStrike" kern="1400" baseline="0" dirty="0">
                <a:latin typeface="Arial" panose="020B0604020202020204" pitchFamily="34" charset="0"/>
              </a:rPr>
              <a:t>Three main types of evaluation</a:t>
            </a:r>
            <a:r>
              <a:rPr lang="en-US" sz="3600" b="0" i="0" u="none" strike="noStrike" kern="1400" baseline="0" dirty="0">
                <a:latin typeface="Arial" panose="020B0604020202020204" pitchFamily="34" charset="0"/>
              </a:rPr>
              <a:t> </a:t>
            </a:r>
          </a:p>
        </p:txBody>
      </p:sp>
      <p:sp>
        <p:nvSpPr>
          <p:cNvPr id="3" name="Text Placeholder 2"/>
          <p:cNvSpPr>
            <a:spLocks noGrp="1"/>
          </p:cNvSpPr>
          <p:nvPr>
            <p:ph type="body" idx="4294967295"/>
          </p:nvPr>
        </p:nvSpPr>
        <p:spPr>
          <a:xfrm>
            <a:off x="663486" y="1433738"/>
            <a:ext cx="7886700" cy="4575174"/>
          </a:xfrm>
        </p:spPr>
        <p:txBody>
          <a:bodyPr>
            <a:noAutofit/>
          </a:bodyPr>
          <a:lstStyle/>
          <a:p>
            <a:pPr marL="357188" indent="-357188"/>
            <a:r>
              <a:rPr lang="en-US" sz="1600" b="0" i="0" u="none" strike="noStrike" baseline="0" dirty="0">
                <a:latin typeface="Arial" panose="020B0604020202020204" pitchFamily="34" charset="0"/>
              </a:rPr>
              <a:t>One involves a usability expert, or a UX designer, reviewing some form of envisioned version of a design. These are expert-based methods. </a:t>
            </a:r>
          </a:p>
          <a:p>
            <a:pPr marL="357188" indent="-357188"/>
            <a:r>
              <a:rPr lang="en-US" sz="1600" b="0" i="0" u="none" strike="noStrike" baseline="0" dirty="0">
                <a:latin typeface="Arial" panose="020B0604020202020204" pitchFamily="34" charset="0"/>
              </a:rPr>
              <a:t>Another involves recruiting people to use an envisioned version of a system. These are participant-based methods, also called ‘user testing’. </a:t>
            </a:r>
          </a:p>
          <a:p>
            <a:pPr marL="357188" indent="-357188"/>
            <a:r>
              <a:rPr lang="en-US" sz="1600" b="0" i="0" u="none" strike="noStrike" baseline="0" dirty="0">
                <a:latin typeface="Arial" panose="020B0604020202020204" pitchFamily="34" charset="0"/>
              </a:rPr>
              <a:t>A third method is to gather data on system performance once the system or service is deployed. These methods are known as data analytics. </a:t>
            </a:r>
          </a:p>
          <a:p>
            <a:pPr marL="357188" indent="-357188"/>
            <a:r>
              <a:rPr lang="en-US" sz="1600" b="0" i="0" u="none" strike="noStrike" baseline="0" dirty="0">
                <a:latin typeface="Arial" panose="020B0604020202020204" pitchFamily="34" charset="0"/>
              </a:rPr>
              <a:t>Expert-based methods will often pick up significant usability or UX issues quickly, but experts will sometimes miss detailed issues that real users find difficult. </a:t>
            </a:r>
          </a:p>
          <a:p>
            <a:pPr marL="357188" indent="-357188"/>
            <a:r>
              <a:rPr lang="en-US" sz="1600" b="0" i="0" u="none" strike="noStrike" baseline="0" dirty="0">
                <a:latin typeface="Arial" panose="020B0604020202020204" pitchFamily="34" charset="0"/>
              </a:rPr>
              <a:t>Participant methods must be used at some point in the development process to get real feedback from users. </a:t>
            </a:r>
          </a:p>
          <a:p>
            <a:pPr marL="357188" indent="-357188"/>
            <a:r>
              <a:rPr lang="en-US" sz="1600" b="0" i="0" u="none" strike="noStrike" baseline="0" dirty="0">
                <a:latin typeface="Arial" panose="020B0604020202020204" pitchFamily="34" charset="0"/>
              </a:rPr>
              <a:t>Both expert-based and participant-based methods can be conducted in a controlled setting such as a usability laboratory or they can be undertaken ‘in the wild’ where much more realistic interactions will happen. </a:t>
            </a:r>
          </a:p>
          <a:p>
            <a:pPr marL="357188" indent="-357188"/>
            <a:r>
              <a:rPr lang="en-US" sz="1600" b="0" i="0" u="none" strike="noStrike" baseline="0" dirty="0">
                <a:latin typeface="Arial" panose="020B0604020202020204" pitchFamily="34" charset="0"/>
              </a:rPr>
              <a:t>If real users are not easily available for an evaluation, designers can ask people to take the role of particular types of user described by personas. </a:t>
            </a:r>
          </a:p>
          <a:p>
            <a:pPr marL="357188" indent="-357188"/>
            <a:r>
              <a:rPr lang="en-US" sz="1600" b="0" i="0" u="none" strike="noStrike" baseline="0" dirty="0">
                <a:latin typeface="Arial" panose="020B0604020202020204" pitchFamily="34" charset="0"/>
              </a:rPr>
              <a:t>Data analytics can be gathered and analysed once a system or service is implemented.</a:t>
            </a:r>
          </a:p>
        </p:txBody>
      </p:sp>
    </p:spTree>
    <p:extLst>
      <p:ext uri="{BB962C8B-B14F-4D97-AF65-F5344CB8AC3E}">
        <p14:creationId xmlns:p14="http://schemas.microsoft.com/office/powerpoint/2010/main" val="702373192"/>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264319"/>
            <a:ext cx="7886700" cy="725488"/>
          </a:xfrm>
        </p:spPr>
        <p:txBody>
          <a:bodyPr/>
          <a:lstStyle/>
          <a:p>
            <a:r>
              <a:rPr lang="en-US" sz="3600" b="1" kern="1400" dirty="0">
                <a:latin typeface="Arial" panose="020B0604020202020204" pitchFamily="34" charset="0"/>
              </a:rPr>
              <a:t>Evaluating presence (2 of 3)</a:t>
            </a:r>
            <a:endParaRPr lang="en-US" sz="3600" b="0" i="0" u="none" strike="noStrike" kern="1400" baseline="0" dirty="0">
              <a:latin typeface="Arial" panose="020B0604020202020204" pitchFamily="34" charset="0"/>
            </a:endParaRPr>
          </a:p>
        </p:txBody>
      </p:sp>
      <p:sp>
        <p:nvSpPr>
          <p:cNvPr id="3" name="Text Placeholder 2"/>
          <p:cNvSpPr>
            <a:spLocks noGrp="1"/>
          </p:cNvSpPr>
          <p:nvPr>
            <p:ph type="body" idx="4294967295"/>
          </p:nvPr>
        </p:nvSpPr>
        <p:spPr>
          <a:xfrm>
            <a:off x="660400" y="1435100"/>
            <a:ext cx="7886700" cy="4565650"/>
          </a:xfrm>
        </p:spPr>
        <p:txBody>
          <a:bodyPr>
            <a:noAutofit/>
          </a:bodyPr>
          <a:lstStyle/>
          <a:p>
            <a:pPr marL="361950" indent="-361950"/>
            <a:r>
              <a:rPr lang="en-US" sz="1800" b="0" i="0" u="none" strike="noStrike" baseline="0" dirty="0">
                <a:latin typeface="Arial" panose="020B0604020202020204" pitchFamily="34" charset="0"/>
              </a:rPr>
              <a:t>The measures used in evaluating presence adopt various strategies to avoid these problems but none are wholly satisfactory. </a:t>
            </a:r>
          </a:p>
          <a:p>
            <a:pPr marL="361950" indent="-361950"/>
            <a:r>
              <a:rPr lang="en-US" sz="1800" b="0" i="0" u="none" strike="noStrike" baseline="0" dirty="0">
                <a:latin typeface="Arial" panose="020B0604020202020204" pitchFamily="34" charset="0"/>
              </a:rPr>
              <a:t>The various questionnaire measures, for example, the questionnaire developed by NASA scientists Witmer and Singer (1998) or the range of instruments developed at University College and Goldsmiths College, London (Slater, 1999; Lessiter </a:t>
            </a:r>
            <a:r>
              <a:rPr lang="en-US" sz="1800" b="0" i="1" u="none" strike="noStrike" baseline="0" dirty="0">
                <a:latin typeface="Arial" panose="020B0604020202020204" pitchFamily="34" charset="0"/>
              </a:rPr>
              <a:t>et al.</a:t>
            </a:r>
            <a:r>
              <a:rPr lang="en-US" sz="1800" b="0" i="0" u="none" strike="noStrike" baseline="0" dirty="0">
                <a:latin typeface="Arial" panose="020B0604020202020204" pitchFamily="34" charset="0"/>
              </a:rPr>
              <a:t>, 2001), can be cross-referenced to measures which attempt to quantify how far a person is generally susceptible to being ‘wrapped up’ in experiences mediated by books, films, games and so on as well as through virtual reality. </a:t>
            </a:r>
          </a:p>
          <a:p>
            <a:pPr marL="361950" indent="-361950"/>
            <a:r>
              <a:rPr lang="en-US" sz="1800" b="0" i="0" u="none" strike="noStrike" baseline="0" dirty="0">
                <a:latin typeface="Arial" panose="020B0604020202020204" pitchFamily="34" charset="0"/>
              </a:rPr>
              <a:t>The Sense of Presence Inventory (SOPI) can be used to measure media presence. </a:t>
            </a:r>
          </a:p>
          <a:p>
            <a:pPr marL="361950" indent="-361950"/>
            <a:r>
              <a:rPr lang="en-US" sz="1800" b="0" i="0" u="none" strike="noStrike" baseline="0" dirty="0">
                <a:latin typeface="Arial" panose="020B0604020202020204" pitchFamily="34" charset="0"/>
              </a:rPr>
              <a:t>The Witmer and Singer Immersive Tendencies Questionnaire (Witmer and Singer, 1998) is the best known of such instruments. </a:t>
            </a:r>
          </a:p>
          <a:p>
            <a:pPr marL="361950" indent="-361950"/>
            <a:r>
              <a:rPr lang="en-US" sz="1800" b="0" i="0" u="none" strike="noStrike" baseline="0" dirty="0">
                <a:latin typeface="Arial" panose="020B0604020202020204" pitchFamily="34" charset="0"/>
              </a:rPr>
              <a:t>However, presence as measured by presence questionnaires is a slippery and ill-defined concept. </a:t>
            </a:r>
          </a:p>
        </p:txBody>
      </p:sp>
    </p:spTree>
    <p:extLst>
      <p:ext uri="{BB962C8B-B14F-4D97-AF65-F5344CB8AC3E}">
        <p14:creationId xmlns:p14="http://schemas.microsoft.com/office/powerpoint/2010/main" val="1476867890"/>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235744"/>
            <a:ext cx="7886700" cy="782638"/>
          </a:xfrm>
        </p:spPr>
        <p:txBody>
          <a:bodyPr/>
          <a:lstStyle/>
          <a:p>
            <a:r>
              <a:rPr lang="en-US" sz="3600" b="1" kern="1400" dirty="0">
                <a:latin typeface="Arial" panose="020B0604020202020204" pitchFamily="34" charset="0"/>
              </a:rPr>
              <a:t>Evaluating presence (3 of 3)</a:t>
            </a:r>
            <a:endParaRPr lang="en-US" sz="3600" b="0" i="0" u="none" strike="noStrike" kern="1400" baseline="0" dirty="0">
              <a:latin typeface="Arial" panose="020B0604020202020204" pitchFamily="34" charset="0"/>
            </a:endParaRPr>
          </a:p>
        </p:txBody>
      </p:sp>
      <p:sp>
        <p:nvSpPr>
          <p:cNvPr id="3" name="Text Placeholder 2"/>
          <p:cNvSpPr>
            <a:spLocks noGrp="1"/>
          </p:cNvSpPr>
          <p:nvPr>
            <p:ph type="body" idx="4294967295"/>
          </p:nvPr>
        </p:nvSpPr>
        <p:spPr>
          <a:xfrm>
            <a:off x="660400" y="1435100"/>
            <a:ext cx="7886700" cy="4351338"/>
          </a:xfrm>
        </p:spPr>
        <p:txBody>
          <a:bodyPr>
            <a:normAutofit/>
          </a:bodyPr>
          <a:lstStyle/>
          <a:p>
            <a:pPr marL="361950" indent="-361950"/>
            <a:r>
              <a:rPr lang="en-US" sz="1800" b="0" i="0" u="none" strike="noStrike" baseline="0" dirty="0">
                <a:latin typeface="Arial" panose="020B0604020202020204" pitchFamily="34" charset="0"/>
              </a:rPr>
              <a:t>In one experiment, questionnaire results showed that while many people did not feel wholly present in the virtual environment (a recreation of an office), some of them did not feel wholly present in the real-world office either (Usoh </a:t>
            </a:r>
            <a:r>
              <a:rPr lang="en-US" sz="1800" b="0" i="1" u="none" strike="noStrike" baseline="0" dirty="0">
                <a:latin typeface="Arial" panose="020B0604020202020204" pitchFamily="34" charset="0"/>
              </a:rPr>
              <a:t>et al.</a:t>
            </a:r>
            <a:r>
              <a:rPr lang="en-US" sz="1800" b="0" i="0" u="none" strike="noStrike" baseline="0" dirty="0">
                <a:latin typeface="Arial" panose="020B0604020202020204" pitchFamily="34" charset="0"/>
              </a:rPr>
              <a:t>, 2000). </a:t>
            </a:r>
          </a:p>
          <a:p>
            <a:pPr marL="361950" indent="-361950"/>
            <a:r>
              <a:rPr lang="en-US" sz="1800" b="0" i="0" u="none" strike="noStrike" baseline="0" dirty="0">
                <a:latin typeface="Arial" panose="020B0604020202020204" pitchFamily="34" charset="0"/>
              </a:rPr>
              <a:t>Less structured attempts to capture verbal accounts of presence include having people write accounts of their experience or inviting them to provide free-form comments in an interview. </a:t>
            </a:r>
          </a:p>
          <a:p>
            <a:pPr marL="361950" indent="-361950"/>
            <a:r>
              <a:rPr lang="en-US" sz="1800" b="0" i="0" u="none" strike="noStrike" baseline="0" dirty="0">
                <a:latin typeface="Arial" panose="020B0604020202020204" pitchFamily="34" charset="0"/>
              </a:rPr>
              <a:t>The results are then analysed for indications of a sense of presence. </a:t>
            </a:r>
          </a:p>
          <a:p>
            <a:pPr marL="361950" indent="-361950"/>
            <a:r>
              <a:rPr lang="en-US" sz="1800" b="0" i="0" u="none" strike="noStrike" baseline="0" dirty="0">
                <a:latin typeface="Arial" panose="020B0604020202020204" pitchFamily="34" charset="0"/>
              </a:rPr>
              <a:t>The difficulty here lies in defining what should be treated as such an indicator, and in the layers of indirection introduced by the relative verbal dexterity of the participant and the interpretation imposed by the analyst.</a:t>
            </a:r>
          </a:p>
          <a:p>
            <a:pPr marL="361950" indent="-361950"/>
            <a:r>
              <a:rPr lang="en-US" sz="1800" b="0" i="0" u="none" strike="noStrike" baseline="0" dirty="0">
                <a:latin typeface="Arial" panose="020B0604020202020204" pitchFamily="34" charset="0"/>
              </a:rPr>
              <a:t>Other approaches to measuring presence attempt to avoid such layers of indirection by observing behaviour in the virtual environment or by direct physiological measures.</a:t>
            </a:r>
          </a:p>
        </p:txBody>
      </p:sp>
    </p:spTree>
    <p:extLst>
      <p:ext uri="{BB962C8B-B14F-4D97-AF65-F5344CB8AC3E}">
        <p14:creationId xmlns:p14="http://schemas.microsoft.com/office/powerpoint/2010/main" val="1102635204"/>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270668"/>
            <a:ext cx="7886700" cy="725488"/>
          </a:xfrm>
        </p:spPr>
        <p:txBody>
          <a:bodyPr/>
          <a:lstStyle/>
          <a:p>
            <a:r>
              <a:rPr lang="en-US" sz="3600" b="1" i="0" u="none" strike="noStrike" kern="1400" baseline="0" dirty="0">
                <a:latin typeface="Arial" panose="020B0604020202020204" pitchFamily="34" charset="0"/>
              </a:rPr>
              <a:t>Challenge 10.6</a:t>
            </a:r>
            <a:r>
              <a:rPr lang="en-US" sz="3600" b="0" i="0" u="none" strike="noStrike" kern="1400" baseline="0" dirty="0">
                <a:latin typeface="Arial" panose="020B0604020202020204" pitchFamily="34" charset="0"/>
              </a:rPr>
              <a:t> </a:t>
            </a:r>
          </a:p>
        </p:txBody>
      </p:sp>
      <p:sp>
        <p:nvSpPr>
          <p:cNvPr id="3" name="Text Placeholder 2"/>
          <p:cNvSpPr>
            <a:spLocks noGrp="1"/>
          </p:cNvSpPr>
          <p:nvPr>
            <p:ph type="body" idx="4294967295"/>
          </p:nvPr>
        </p:nvSpPr>
        <p:spPr>
          <a:xfrm>
            <a:off x="650875" y="1416050"/>
            <a:ext cx="7886700" cy="4351338"/>
          </a:xfrm>
        </p:spPr>
        <p:txBody>
          <a:bodyPr/>
          <a:lstStyle/>
          <a:p>
            <a:pPr marL="361950" indent="-361950"/>
            <a:r>
              <a:rPr lang="en-US" sz="2800" b="0" i="0" u="none" strike="noStrike" baseline="0" dirty="0">
                <a:latin typeface="Arial" panose="020B0604020202020204" pitchFamily="34" charset="0"/>
              </a:rPr>
              <a:t>What indicators of presence might one measure using physiological techniques? Are there any issues in interpreting the resulting data?</a:t>
            </a:r>
          </a:p>
        </p:txBody>
      </p:sp>
    </p:spTree>
    <p:extLst>
      <p:ext uri="{BB962C8B-B14F-4D97-AF65-F5344CB8AC3E}">
        <p14:creationId xmlns:p14="http://schemas.microsoft.com/office/powerpoint/2010/main" val="1353483665"/>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280193"/>
            <a:ext cx="7886700" cy="687388"/>
          </a:xfrm>
        </p:spPr>
        <p:txBody>
          <a:bodyPr/>
          <a:lstStyle/>
          <a:p>
            <a:r>
              <a:rPr lang="en-US" sz="3600" b="1" i="0" u="none" strike="noStrike" kern="1400" baseline="0" dirty="0">
                <a:latin typeface="Arial" panose="020B0604020202020204" pitchFamily="34" charset="0"/>
              </a:rPr>
              <a:t>Evaluation at home (1</a:t>
            </a:r>
            <a:r>
              <a:rPr lang="en-US" sz="3600" b="1" i="0" u="none" strike="noStrike" kern="1400" dirty="0">
                <a:latin typeface="Arial" panose="020B0604020202020204" pitchFamily="34" charset="0"/>
              </a:rPr>
              <a:t> of 2</a:t>
            </a:r>
            <a:r>
              <a:rPr lang="en-US" sz="3600" b="1" i="0" u="none" strike="noStrike" kern="1400" baseline="0" dirty="0">
                <a:latin typeface="Arial" panose="020B0604020202020204" pitchFamily="34" charset="0"/>
              </a:rPr>
              <a:t>)</a:t>
            </a:r>
          </a:p>
        </p:txBody>
      </p:sp>
      <p:sp>
        <p:nvSpPr>
          <p:cNvPr id="3" name="Text Placeholder 2"/>
          <p:cNvSpPr>
            <a:spLocks noGrp="1"/>
          </p:cNvSpPr>
          <p:nvPr>
            <p:ph type="body" idx="4294967295"/>
          </p:nvPr>
        </p:nvSpPr>
        <p:spPr>
          <a:xfrm>
            <a:off x="660400" y="1444625"/>
            <a:ext cx="8134350" cy="4603750"/>
          </a:xfrm>
        </p:spPr>
        <p:txBody>
          <a:bodyPr>
            <a:noAutofit/>
          </a:bodyPr>
          <a:lstStyle/>
          <a:p>
            <a:pPr marL="371475" indent="-371475"/>
            <a:r>
              <a:rPr lang="en-US" sz="1600" b="0" i="0" u="none" strike="noStrike" baseline="0" dirty="0">
                <a:latin typeface="Arial" panose="020B0604020202020204" pitchFamily="34" charset="0"/>
              </a:rPr>
              <a:t>People at home are much less of a ‘captive audience’ for the evaluator than those at work. </a:t>
            </a:r>
          </a:p>
          <a:p>
            <a:pPr marL="371475" indent="-371475"/>
            <a:r>
              <a:rPr lang="en-US" sz="1600" b="0" i="0" u="none" strike="noStrike" baseline="0" dirty="0">
                <a:latin typeface="Arial" panose="020B0604020202020204" pitchFamily="34" charset="0"/>
              </a:rPr>
              <a:t>They are also likely to be more concerned about protecting their privacy and generally unwilling to spend their valuable leisure time in helping you with your usability evaluation. </a:t>
            </a:r>
          </a:p>
          <a:p>
            <a:pPr marL="371475" indent="-371475"/>
            <a:r>
              <a:rPr lang="en-US" sz="1600" b="0" i="0" u="none" strike="noStrike" baseline="0" dirty="0">
                <a:latin typeface="Arial" panose="020B0604020202020204" pitchFamily="34" charset="0"/>
              </a:rPr>
              <a:t>So, it is important that data gathering techniques are interesting and stimulating for users and make as little demand on time and effort as possible. </a:t>
            </a:r>
          </a:p>
          <a:p>
            <a:pPr marL="371475" indent="-371475"/>
            <a:r>
              <a:rPr lang="en-US" sz="1600" b="0" i="0" u="none" strike="noStrike" baseline="0" dirty="0">
                <a:latin typeface="Arial" panose="020B0604020202020204" pitchFamily="34" charset="0"/>
              </a:rPr>
              <a:t>This is very much a developing field and researchers continue to adapt existing approaches and develop new ones. </a:t>
            </a:r>
          </a:p>
          <a:p>
            <a:pPr marL="371475" indent="-371475"/>
            <a:r>
              <a:rPr lang="en-US" sz="1600" b="0" i="0" u="none" strike="noStrike" baseline="0" dirty="0">
                <a:latin typeface="Arial" panose="020B0604020202020204" pitchFamily="34" charset="0"/>
              </a:rPr>
              <a:t>Petersen </a:t>
            </a:r>
            <a:r>
              <a:rPr lang="en-US" sz="1600" b="0" i="1" u="none" strike="noStrike" baseline="0" dirty="0">
                <a:latin typeface="Arial" panose="020B0604020202020204" pitchFamily="34" charset="0"/>
              </a:rPr>
              <a:t>et al.</a:t>
            </a:r>
            <a:r>
              <a:rPr lang="en-US" sz="1600" b="0" i="0" u="none" strike="noStrike" baseline="0" dirty="0">
                <a:latin typeface="Arial" panose="020B0604020202020204" pitchFamily="34" charset="0"/>
              </a:rPr>
              <a:t> (2002), for example, were interested in the evolution over time of relationships with technology in the home. </a:t>
            </a:r>
          </a:p>
          <a:p>
            <a:pPr marL="371475" indent="-371475"/>
            <a:r>
              <a:rPr lang="en-US" sz="1600" b="0" i="0" u="none" strike="noStrike" baseline="0" dirty="0">
                <a:latin typeface="Arial" panose="020B0604020202020204" pitchFamily="34" charset="0"/>
              </a:rPr>
              <a:t>They used conventional interviews at the time the technology (a new television) was first installed but followed this by having families act out scenarios using it. </a:t>
            </a:r>
          </a:p>
          <a:p>
            <a:pPr marL="371475" indent="-371475"/>
            <a:r>
              <a:rPr lang="en-US" sz="1600" b="0" i="0" u="none" strike="noStrike" baseline="0" dirty="0">
                <a:latin typeface="Arial" panose="020B0604020202020204" pitchFamily="34" charset="0"/>
              </a:rPr>
              <a:t>Diaries were also distributed as a data collection tool, but in this instance, the non-completion rate was high possibly because of the complexity of the diary pro forma and the incompatibility between a private diary and the social activity of television viewing.</a:t>
            </a:r>
          </a:p>
        </p:txBody>
      </p:sp>
    </p:spTree>
    <p:extLst>
      <p:ext uri="{BB962C8B-B14F-4D97-AF65-F5344CB8AC3E}">
        <p14:creationId xmlns:p14="http://schemas.microsoft.com/office/powerpoint/2010/main" val="1853168631"/>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299243"/>
            <a:ext cx="7886700" cy="649288"/>
          </a:xfrm>
        </p:spPr>
        <p:txBody>
          <a:bodyPr/>
          <a:lstStyle/>
          <a:p>
            <a:r>
              <a:rPr lang="en-US" sz="3600" b="1" kern="1400" dirty="0">
                <a:latin typeface="Arial" panose="020B0604020202020204" pitchFamily="34" charset="0"/>
              </a:rPr>
              <a:t>Evaluation at home (2 of 2)</a:t>
            </a:r>
            <a:endParaRPr lang="en-US" sz="3600" b="0" i="0" u="none" strike="noStrike" kern="1400" baseline="0" dirty="0">
              <a:latin typeface="Arial" panose="020B0604020202020204" pitchFamily="34" charset="0"/>
            </a:endParaRPr>
          </a:p>
        </p:txBody>
      </p:sp>
      <p:sp>
        <p:nvSpPr>
          <p:cNvPr id="3" name="Text Placeholder 2"/>
          <p:cNvSpPr>
            <a:spLocks noGrp="1"/>
          </p:cNvSpPr>
          <p:nvPr>
            <p:ph type="body" idx="4294967295"/>
          </p:nvPr>
        </p:nvSpPr>
        <p:spPr>
          <a:xfrm>
            <a:off x="660400" y="1435100"/>
            <a:ext cx="7886700" cy="4838700"/>
          </a:xfrm>
        </p:spPr>
        <p:txBody>
          <a:bodyPr>
            <a:noAutofit/>
          </a:bodyPr>
          <a:lstStyle/>
          <a:p>
            <a:pPr marL="361950" indent="-361950"/>
            <a:r>
              <a:rPr lang="en-US" sz="2000" b="0" i="0" u="none" strike="noStrike" baseline="0" dirty="0">
                <a:latin typeface="Arial" panose="020B0604020202020204" pitchFamily="34" charset="0"/>
              </a:rPr>
              <a:t>An effective example of this in early evaluation is reported in Baillie </a:t>
            </a:r>
            <a:r>
              <a:rPr lang="en-US" sz="2000" b="0" i="1" u="none" strike="noStrike" baseline="0" dirty="0">
                <a:latin typeface="Arial" panose="020B0604020202020204" pitchFamily="34" charset="0"/>
              </a:rPr>
              <a:t>et al.</a:t>
            </a:r>
            <a:r>
              <a:rPr lang="en-US" sz="2000" b="0" i="0" u="none" strike="noStrike" baseline="0" dirty="0">
                <a:latin typeface="Arial" panose="020B0604020202020204" pitchFamily="34" charset="0"/>
              </a:rPr>
              <a:t> (2003) and Baillie and Benyon (2008). </a:t>
            </a:r>
          </a:p>
          <a:p>
            <a:pPr marL="361950" indent="-361950"/>
            <a:r>
              <a:rPr lang="en-US" sz="2000" b="0" i="0" u="none" strike="noStrike" baseline="0" dirty="0">
                <a:latin typeface="Arial" panose="020B0604020202020204" pitchFamily="34" charset="0"/>
              </a:rPr>
              <a:t>Here the investigator supplied users with Post-its to capture their thoughts about design concepts. </a:t>
            </a:r>
          </a:p>
          <a:p>
            <a:pPr marL="361950" indent="-361950"/>
            <a:r>
              <a:rPr lang="en-US" sz="2000" b="0" i="0" u="none" strike="noStrike" baseline="0" dirty="0">
                <a:latin typeface="Arial" panose="020B0604020202020204" pitchFamily="34" charset="0"/>
              </a:rPr>
              <a:t>An illustration of each different concept was left in the home in a location where it might be used and users were encouraged to think about how they would use the device and any issues that might arise. </a:t>
            </a:r>
          </a:p>
          <a:p>
            <a:pPr marL="361950" indent="-361950"/>
            <a:r>
              <a:rPr lang="en-US" sz="2000" b="0" i="0" u="none" strike="noStrike" baseline="0" dirty="0">
                <a:latin typeface="Arial" panose="020B0604020202020204" pitchFamily="34" charset="0"/>
              </a:rPr>
              <a:t>These were noted on the Post-its, which were then stuck to the illustration and collected later.</a:t>
            </a:r>
          </a:p>
          <a:p>
            <a:pPr marL="361950" indent="-361950"/>
            <a:r>
              <a:rPr lang="en-US" sz="2000" b="0" i="0" u="none" strike="noStrike" baseline="0" dirty="0">
                <a:latin typeface="Arial" panose="020B0604020202020204" pitchFamily="34" charset="0"/>
              </a:rPr>
              <a:t>Where the family is the focus of interest, techniques should be engaging for children as well as adults – not only does this help to ensure that all viewpoints are covered but also working with children is a good way of drawing parents into evaluation activities.</a:t>
            </a:r>
          </a:p>
        </p:txBody>
      </p:sp>
    </p:spTree>
    <p:extLst>
      <p:ext uri="{BB962C8B-B14F-4D97-AF65-F5344CB8AC3E}">
        <p14:creationId xmlns:p14="http://schemas.microsoft.com/office/powerpoint/2010/main" val="1249848776"/>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293688"/>
            <a:ext cx="7886700" cy="668338"/>
          </a:xfrm>
        </p:spPr>
        <p:txBody>
          <a:bodyPr/>
          <a:lstStyle/>
          <a:p>
            <a:r>
              <a:rPr lang="en-US" sz="3600" b="1" i="0" u="none" strike="noStrike" kern="1400" baseline="0" dirty="0">
                <a:latin typeface="Arial" panose="020B0604020202020204" pitchFamily="34" charset="0"/>
              </a:rPr>
              <a:t>Summary</a:t>
            </a:r>
            <a:r>
              <a:rPr lang="en-US" sz="3600" b="0" i="0" u="none" strike="noStrike" kern="1400" baseline="0" dirty="0">
                <a:latin typeface="Arial" panose="020B0604020202020204" pitchFamily="34" charset="0"/>
              </a:rPr>
              <a:t> </a:t>
            </a:r>
          </a:p>
        </p:txBody>
      </p:sp>
      <p:sp>
        <p:nvSpPr>
          <p:cNvPr id="3" name="Text Placeholder 2"/>
          <p:cNvSpPr>
            <a:spLocks noGrp="1"/>
          </p:cNvSpPr>
          <p:nvPr>
            <p:ph type="body" idx="4294967295"/>
          </p:nvPr>
        </p:nvSpPr>
        <p:spPr>
          <a:xfrm>
            <a:off x="657225" y="1444625"/>
            <a:ext cx="7886700" cy="4351338"/>
          </a:xfrm>
        </p:spPr>
        <p:txBody>
          <a:bodyPr>
            <a:normAutofit fontScale="85000" lnSpcReduction="20000"/>
          </a:bodyPr>
          <a:lstStyle/>
          <a:p>
            <a:pPr marL="361950" indent="-361950">
              <a:lnSpc>
                <a:spcPct val="120000"/>
              </a:lnSpc>
            </a:pPr>
            <a:r>
              <a:rPr lang="en-US" b="0" i="0" u="none" strike="noStrike" baseline="0" dirty="0">
                <a:latin typeface="Arial" panose="020B0604020202020204" pitchFamily="34" charset="0"/>
              </a:rPr>
              <a:t>This chapter has presented an overview of the key issues in evaluation. </a:t>
            </a:r>
          </a:p>
          <a:p>
            <a:pPr marL="361950" indent="-361950">
              <a:lnSpc>
                <a:spcPct val="120000"/>
              </a:lnSpc>
            </a:pPr>
            <a:r>
              <a:rPr lang="en-US" b="0" i="0" u="none" strike="noStrike" baseline="0" dirty="0">
                <a:latin typeface="Arial" panose="020B0604020202020204" pitchFamily="34" charset="0"/>
              </a:rPr>
              <a:t>Designing the evaluation of an interactive system, product or service requires as much attention and effort as designing any other aspect of that system. </a:t>
            </a:r>
          </a:p>
          <a:p>
            <a:pPr marL="361950" indent="-361950">
              <a:lnSpc>
                <a:spcPct val="120000"/>
              </a:lnSpc>
            </a:pPr>
            <a:r>
              <a:rPr lang="en-US" b="0" i="0" u="none" strike="noStrike" baseline="0" dirty="0">
                <a:latin typeface="Arial" panose="020B0604020202020204" pitchFamily="34" charset="0"/>
              </a:rPr>
              <a:t>Designers need to be aware of the possibilities and limitations of different approaches and, in addition to studying the theory, they need plenty of practical experience.</a:t>
            </a:r>
          </a:p>
          <a:p>
            <a:pPr marL="361950" indent="-361950">
              <a:lnSpc>
                <a:spcPct val="120000"/>
              </a:lnSpc>
            </a:pPr>
            <a:r>
              <a:rPr lang="en-US" b="0" i="0" u="none" strike="noStrike" baseline="0" dirty="0">
                <a:latin typeface="Arial" panose="020B0604020202020204" pitchFamily="34" charset="0"/>
              </a:rPr>
              <a:t>Designers need to focus hard on what features of a system or product they want to evaluate.</a:t>
            </a:r>
          </a:p>
          <a:p>
            <a:pPr marL="361950" indent="-361950">
              <a:lnSpc>
                <a:spcPct val="120000"/>
              </a:lnSpc>
            </a:pPr>
            <a:r>
              <a:rPr lang="en-US" b="0" i="0" u="none" strike="noStrike" baseline="0" dirty="0">
                <a:latin typeface="Arial" panose="020B0604020202020204" pitchFamily="34" charset="0"/>
              </a:rPr>
              <a:t>They need to think hard about the state that the system or product is in and hence whether they can evaluate those features.</a:t>
            </a:r>
          </a:p>
        </p:txBody>
      </p:sp>
    </p:spTree>
    <p:extLst>
      <p:ext uri="{BB962C8B-B14F-4D97-AF65-F5344CB8AC3E}">
        <p14:creationId xmlns:p14="http://schemas.microsoft.com/office/powerpoint/2010/main" val="1670826925"/>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289718"/>
            <a:ext cx="7886700" cy="668338"/>
          </a:xfrm>
        </p:spPr>
        <p:txBody>
          <a:bodyPr/>
          <a:lstStyle/>
          <a:p>
            <a:r>
              <a:rPr lang="en-US" sz="3600" b="1" i="0" u="none" strike="noStrike" kern="1400" baseline="0" dirty="0">
                <a:latin typeface="Arial" panose="020B0604020202020204" pitchFamily="34" charset="0"/>
              </a:rPr>
              <a:t>Key points</a:t>
            </a:r>
            <a:r>
              <a:rPr lang="en-US" sz="3600" b="0" i="0" u="none" strike="noStrike" kern="1400" baseline="0" dirty="0">
                <a:latin typeface="Arial" panose="020B0604020202020204" pitchFamily="34" charset="0"/>
              </a:rPr>
              <a:t> </a:t>
            </a:r>
          </a:p>
        </p:txBody>
      </p:sp>
      <p:sp>
        <p:nvSpPr>
          <p:cNvPr id="3" name="Text Placeholder 2"/>
          <p:cNvSpPr>
            <a:spLocks noGrp="1"/>
          </p:cNvSpPr>
          <p:nvPr>
            <p:ph type="body" idx="4294967295"/>
          </p:nvPr>
        </p:nvSpPr>
        <p:spPr>
          <a:xfrm>
            <a:off x="660400" y="1425575"/>
            <a:ext cx="7886700" cy="4351338"/>
          </a:xfrm>
        </p:spPr>
        <p:txBody>
          <a:bodyPr/>
          <a:lstStyle/>
          <a:p>
            <a:pPr marL="371475" indent="-371475"/>
            <a:r>
              <a:rPr lang="en-US" b="0" i="0" u="none" strike="noStrike" baseline="0" dirty="0">
                <a:latin typeface="Arial" panose="020B0604020202020204" pitchFamily="34" charset="0"/>
              </a:rPr>
              <a:t>Designers can gather and study data analytics on the performance of their service.</a:t>
            </a:r>
          </a:p>
          <a:p>
            <a:pPr marL="371475" indent="-371475"/>
            <a:r>
              <a:rPr lang="en-US" b="0" i="0" u="none" strike="noStrike" baseline="0" dirty="0">
                <a:latin typeface="Arial" panose="020B0604020202020204" pitchFamily="34" charset="0"/>
              </a:rPr>
              <a:t>There are expert-based methods of evaluation.</a:t>
            </a:r>
          </a:p>
          <a:p>
            <a:pPr marL="371475" indent="-371475"/>
            <a:r>
              <a:rPr lang="en-US" b="0" i="0" u="none" strike="noStrike" baseline="0" dirty="0">
                <a:latin typeface="Arial" panose="020B0604020202020204" pitchFamily="34" charset="0"/>
              </a:rPr>
              <a:t>There are participant-based methods of evaluation.</a:t>
            </a:r>
          </a:p>
          <a:p>
            <a:pPr marL="371475" indent="-371475"/>
            <a:r>
              <a:rPr lang="en-US" b="0" i="0" u="none" strike="noStrike" baseline="0" dirty="0">
                <a:latin typeface="Arial" panose="020B0604020202020204" pitchFamily="34" charset="0"/>
              </a:rPr>
              <a:t>Designers need to design their evaluation to fit the particular needs of the contexts of use and the activities that people are engaged in.</a:t>
            </a:r>
          </a:p>
        </p:txBody>
      </p:sp>
    </p:spTree>
    <p:extLst>
      <p:ext uri="{BB962C8B-B14F-4D97-AF65-F5344CB8AC3E}">
        <p14:creationId xmlns:p14="http://schemas.microsoft.com/office/powerpoint/2010/main" val="10919603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628650" y="251914"/>
            <a:ext cx="7886700" cy="1325563"/>
          </a:xfrm>
        </p:spPr>
        <p:txBody>
          <a:bodyPr/>
          <a:lstStyle/>
          <a:p>
            <a:r>
              <a:rPr lang="en-US" sz="3600" b="1" i="0" u="none" strike="noStrike" kern="1400" baseline="0" dirty="0">
                <a:latin typeface="Arial" panose="020B0604020202020204" pitchFamily="34" charset="0"/>
              </a:rPr>
              <a:t>Evaluation occurs throughout the interaction design process</a:t>
            </a:r>
            <a:r>
              <a:rPr lang="en-US" sz="3600" b="0" i="0" u="none" strike="noStrike" kern="1400" baseline="0" dirty="0">
                <a:latin typeface="Arial" panose="020B0604020202020204" pitchFamily="34" charset="0"/>
              </a:rPr>
              <a:t> </a:t>
            </a:r>
          </a:p>
        </p:txBody>
      </p:sp>
      <p:sp>
        <p:nvSpPr>
          <p:cNvPr id="3" name="Text Placeholder 2"/>
          <p:cNvSpPr>
            <a:spLocks noGrp="1"/>
          </p:cNvSpPr>
          <p:nvPr>
            <p:ph type="body" idx="4294967295"/>
          </p:nvPr>
        </p:nvSpPr>
        <p:spPr>
          <a:xfrm>
            <a:off x="654777" y="1537816"/>
            <a:ext cx="7886700" cy="4366171"/>
          </a:xfrm>
        </p:spPr>
        <p:txBody>
          <a:bodyPr>
            <a:noAutofit/>
          </a:bodyPr>
          <a:lstStyle/>
          <a:p>
            <a:pPr marL="357188" indent="-357188"/>
            <a:r>
              <a:rPr lang="en-US" b="0" i="0" u="none" strike="noStrike" baseline="0" dirty="0">
                <a:latin typeface="Arial" panose="020B0604020202020204" pitchFamily="34" charset="0"/>
              </a:rPr>
              <a:t>At different stages, different methods will be more or less effective. </a:t>
            </a:r>
          </a:p>
          <a:p>
            <a:pPr marL="357188" indent="-357188"/>
            <a:r>
              <a:rPr lang="en-US" b="0" i="0" u="none" strike="noStrike" baseline="0" dirty="0">
                <a:latin typeface="Arial" panose="020B0604020202020204" pitchFamily="34" charset="0"/>
              </a:rPr>
              <a:t>The form of envisionment of the service or system that the designer has, the questions to be asked and the people who are available are critical to what can be evaluated. </a:t>
            </a:r>
          </a:p>
          <a:p>
            <a:pPr marL="357188" indent="-357188"/>
            <a:r>
              <a:rPr lang="en-US" b="0" i="0" u="none" strike="noStrike" baseline="0" dirty="0">
                <a:latin typeface="Arial" panose="020B0604020202020204" pitchFamily="34" charset="0"/>
              </a:rPr>
              <a:t>Recall Oli Mival’s guide to framing and answering UX research questions. </a:t>
            </a:r>
          </a:p>
          <a:p>
            <a:pPr marL="357188" indent="-357188"/>
            <a:r>
              <a:rPr lang="en-US" b="0" i="0" u="none" strike="noStrike" baseline="0" dirty="0">
                <a:latin typeface="Arial" panose="020B0604020202020204" pitchFamily="34" charset="0"/>
              </a:rPr>
              <a:t>He suggests documenting the outcomes of research (whether primarily focused on evaluation or on understanding) using the template in Box 10.1. </a:t>
            </a:r>
          </a:p>
        </p:txBody>
      </p:sp>
    </p:spTree>
    <p:extLst>
      <p:ext uri="{BB962C8B-B14F-4D97-AF65-F5344CB8AC3E}">
        <p14:creationId xmlns:p14="http://schemas.microsoft.com/office/powerpoint/2010/main" val="68630385"/>
      </p:ext>
    </p:extLst>
  </p:cSld>
  <p:clrMapOvr>
    <a:masterClrMapping/>
  </p:clrMapOvr>
</p:sld>
</file>

<file path=ppt/theme/theme1.xml><?xml version="1.0" encoding="utf-8"?>
<a:theme xmlns:a="http://schemas.openxmlformats.org/drawingml/2006/main" name="2_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3_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4639</TotalTime>
  <Words>10523</Words>
  <Application>Microsoft Office PowerPoint</Application>
  <PresentationFormat>On-screen Show (4:3)</PresentationFormat>
  <Paragraphs>514</Paragraphs>
  <Slides>86</Slides>
  <Notes>12</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86</vt:i4>
      </vt:variant>
    </vt:vector>
  </HeadingPairs>
  <TitlesOfParts>
    <vt:vector size="95" baseType="lpstr">
      <vt:lpstr>ＭＳ Ｐゴシック</vt:lpstr>
      <vt:lpstr>ＭＳ Ｐゴシック</vt:lpstr>
      <vt:lpstr>Arial</vt:lpstr>
      <vt:lpstr>Calibri</vt:lpstr>
      <vt:lpstr>Times</vt:lpstr>
      <vt:lpstr>Times New Roman</vt:lpstr>
      <vt:lpstr>Verdana</vt:lpstr>
      <vt:lpstr>2_Default Design</vt:lpstr>
      <vt:lpstr>3_Default Design</vt:lpstr>
      <vt:lpstr>PowerPoint Presentation</vt:lpstr>
      <vt:lpstr>Contents</vt:lpstr>
      <vt:lpstr>Overview (1 of 2)</vt:lpstr>
      <vt:lpstr>Overview (2 of 2)</vt:lpstr>
      <vt:lpstr>After studying this chapter you should be able to:</vt:lpstr>
      <vt:lpstr>Introduction</vt:lpstr>
      <vt:lpstr>Design</vt:lpstr>
      <vt:lpstr>Three main types of evaluation </vt:lpstr>
      <vt:lpstr>Evaluation occurs throughout the interaction design process </vt:lpstr>
      <vt:lpstr>PowerPoint Presentation</vt:lpstr>
      <vt:lpstr>Data analytics (1 of 2)</vt:lpstr>
      <vt:lpstr>The quantified self (QS)</vt:lpstr>
      <vt:lpstr>Data analytics (2 of 2)</vt:lpstr>
      <vt:lpstr>PowerPoint Presentation</vt:lpstr>
      <vt:lpstr>Facebook analytics </vt:lpstr>
      <vt:lpstr>Facebook analytics for apps </vt:lpstr>
      <vt:lpstr>Watson Analytics (1 of 2)</vt:lpstr>
      <vt:lpstr>Watson Analytics (2 of 2)</vt:lpstr>
      <vt:lpstr>Other data analytics</vt:lpstr>
      <vt:lpstr>Understanding through data analytics</vt:lpstr>
      <vt:lpstr>Expert evaluation</vt:lpstr>
      <vt:lpstr>Usability inspection methods </vt:lpstr>
      <vt:lpstr>Heuristic evaluation (1 of 3)</vt:lpstr>
      <vt:lpstr>Heuristic evaluation (2 of 3)</vt:lpstr>
      <vt:lpstr>Discount usability engineering</vt:lpstr>
      <vt:lpstr>Expert evaluation (1 of 2)</vt:lpstr>
      <vt:lpstr>Expert evaluation (2 of 2)</vt:lpstr>
      <vt:lpstr>Heuristic evaluation (3 of 3)</vt:lpstr>
      <vt:lpstr>Ecological validity (1 of 2)</vt:lpstr>
      <vt:lpstr>Ecological validity (2 of 2)</vt:lpstr>
      <vt:lpstr>Cognitive walkthrough (1 of 3)</vt:lpstr>
      <vt:lpstr>Cognitive walkthrough (2 of 3)</vt:lpstr>
      <vt:lpstr>Cognitive walkthrough (3 of 3)</vt:lpstr>
      <vt:lpstr>Cut-down versions of the technique </vt:lpstr>
      <vt:lpstr>Other issues</vt:lpstr>
      <vt:lpstr>Usability evaluation</vt:lpstr>
      <vt:lpstr>Semantic differential </vt:lpstr>
      <vt:lpstr>Participant-based evaluation</vt:lpstr>
      <vt:lpstr>Cooperative evaluation</vt:lpstr>
      <vt:lpstr>Guidelines for cooperative evaluation</vt:lpstr>
      <vt:lpstr>Participatory heuristic evaluation</vt:lpstr>
      <vt:lpstr>Co-discovery (1 of 2)</vt:lpstr>
      <vt:lpstr>Co-discovery (2 of 2)</vt:lpstr>
      <vt:lpstr>Living Labs</vt:lpstr>
      <vt:lpstr>Controlled experiments (1 of 6)</vt:lpstr>
      <vt:lpstr>Controlled experiments (2 of 6)</vt:lpstr>
      <vt:lpstr>Controlled experiments (3 of 6)</vt:lpstr>
      <vt:lpstr>Controlled experiments (4 of 6)</vt:lpstr>
      <vt:lpstr>Controlled experiments (5 of 6)</vt:lpstr>
      <vt:lpstr>Controlled experiments (6 of 6)</vt:lpstr>
      <vt:lpstr>Challenge 10.4 (1 of 2)</vt:lpstr>
      <vt:lpstr>Challenge 10.4 (2 of 2)</vt:lpstr>
      <vt:lpstr>Evaluation in practice (1 of 2)</vt:lpstr>
      <vt:lpstr>Evaluation in practice (2 of 2)</vt:lpstr>
      <vt:lpstr>PowerPoint Presentation</vt:lpstr>
      <vt:lpstr>Aims of the evaluation (1 of 2)</vt:lpstr>
      <vt:lpstr>Aims of the evaluation (2 of 2)</vt:lpstr>
      <vt:lpstr>Metrics and measures</vt:lpstr>
      <vt:lpstr>Metrics and measures (1 of 2)</vt:lpstr>
      <vt:lpstr>Metrics and measures (2 of 2)</vt:lpstr>
      <vt:lpstr>People (1 of 4)</vt:lpstr>
      <vt:lpstr>Evaluating engagement</vt:lpstr>
      <vt:lpstr>People (2 of 4)</vt:lpstr>
      <vt:lpstr>People (3 of 4)</vt:lpstr>
      <vt:lpstr>People (4 of 4)</vt:lpstr>
      <vt:lpstr>Physical and physiological measures (1 of 3)</vt:lpstr>
      <vt:lpstr>Physical and physiological measures (2 of 3)</vt:lpstr>
      <vt:lpstr>Emotions</vt:lpstr>
      <vt:lpstr>Virtual reality cliff</vt:lpstr>
      <vt:lpstr>Physical and physiological measures (3 of 3)</vt:lpstr>
      <vt:lpstr>The test plan and task specification</vt:lpstr>
      <vt:lpstr>Reporting usability evaluation results to the design team (1 of 2)</vt:lpstr>
      <vt:lpstr>Reporting usability evaluation results to the design team (2 of 2) </vt:lpstr>
      <vt:lpstr>Evaluating usability</vt:lpstr>
      <vt:lpstr>Evaluating UX (1 of 2)</vt:lpstr>
      <vt:lpstr>User experience questionnaire</vt:lpstr>
      <vt:lpstr>UEQ semantic differential</vt:lpstr>
      <vt:lpstr>Evaluating UX (2 of 2)</vt:lpstr>
      <vt:lpstr>Evaluating presence (1 of 3)</vt:lpstr>
      <vt:lpstr>Evaluating presence (2 of 3)</vt:lpstr>
      <vt:lpstr>Evaluating presence (3 of 3)</vt:lpstr>
      <vt:lpstr>Challenge 10.6 </vt:lpstr>
      <vt:lpstr>Evaluation at home (1 of 2)</vt:lpstr>
      <vt:lpstr>Evaluation at home (2 of 2)</vt:lpstr>
      <vt:lpstr>Summary </vt:lpstr>
      <vt:lpstr>Key points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Benyon, David</dc:creator>
  <cp:lastModifiedBy>Anbuselvi, Chinnadurai</cp:lastModifiedBy>
  <cp:revision>169</cp:revision>
  <dcterms:created xsi:type="dcterms:W3CDTF">2017-11-15T16:43:41Z</dcterms:created>
  <dcterms:modified xsi:type="dcterms:W3CDTF">2019-01-21T13:28:44Z</dcterms:modified>
</cp:coreProperties>
</file>

<file path=docProps/thumbnail.jpeg>
</file>